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68464566929134"/>
          <c:y val="3.4335875984251966E-2"/>
          <c:w val="0.7331535433070866"/>
          <c:h val="0.787924458661417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Hoja1!$B$2:$B$3</c:f>
              <c:numCache>
                <c:formatCode>#,##0</c:formatCode>
                <c:ptCount val="2"/>
                <c:pt idx="0">
                  <c:v>8520148970</c:v>
                </c:pt>
                <c:pt idx="1">
                  <c:v>8993533330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933048"/>
        <c:axId val="345932656"/>
        <c:axId val="0"/>
      </c:bar3DChart>
      <c:catAx>
        <c:axId val="345933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932656"/>
        <c:crosses val="autoZero"/>
        <c:auto val="0"/>
        <c:lblAlgn val="ctr"/>
        <c:lblOffset val="100"/>
        <c:tickLblSkip val="1"/>
        <c:noMultiLvlLbl val="0"/>
      </c:catAx>
      <c:valAx>
        <c:axId val="345932656"/>
        <c:scaling>
          <c:orientation val="minMax"/>
          <c:max val="9000000000"/>
          <c:min val="700000000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numFmt formatCode="#,##0;\-#,##0" sourceLinked="0"/>
        <c:majorTickMark val="out"/>
        <c:minorTickMark val="none"/>
        <c:tickLblPos val="nextTo"/>
        <c:crossAx val="3459330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1141992453417357"/>
                <c:y val="0.1504484295348425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</c:dispUnitsLbl>
        </c:dispUnits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2911755982261"/>
          <c:y val="0.1335673890435787"/>
          <c:w val="0.88247088244017746"/>
          <c:h val="0.861635148851650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000066"/>
              </a:solidFill>
              <a:ln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rgbClr val="082CC6"/>
              </a:solidFill>
              <a:ln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Hoja1!$A$2:$A$12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Hoja1!$B$2:$B$12</c:f>
              <c:numCache>
                <c:formatCode>#,##0</c:formatCode>
                <c:ptCount val="11"/>
                <c:pt idx="0">
                  <c:v>4032612030</c:v>
                </c:pt>
                <c:pt idx="1">
                  <c:v>2967758620</c:v>
                </c:pt>
                <c:pt idx="2">
                  <c:v>32974670</c:v>
                </c:pt>
                <c:pt idx="3">
                  <c:v>26975370</c:v>
                </c:pt>
                <c:pt idx="4">
                  <c:v>1900510140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n>
            <a:solidFill>
              <a:srgbClr val="000066"/>
            </a:solidFill>
          </a:ln>
        </a:defRPr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8462056026234E-2"/>
          <c:y val="5.1267238193813715E-2"/>
          <c:w val="0.90229525428105117"/>
          <c:h val="0.83515385363074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3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3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927952"/>
        <c:axId val="345930696"/>
      </c:barChart>
      <c:catAx>
        <c:axId val="345927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5930696"/>
        <c:crosses val="autoZero"/>
        <c:auto val="1"/>
        <c:lblAlgn val="ctr"/>
        <c:lblOffset val="100"/>
        <c:noMultiLvlLbl val="0"/>
      </c:catAx>
      <c:valAx>
        <c:axId val="345930696"/>
        <c:scaling>
          <c:orientation val="minMax"/>
          <c:max val="4"/>
          <c:min val="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345927952"/>
        <c:crosses val="autoZero"/>
        <c:crossBetween val="between"/>
        <c:majorUnit val="0.5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294797600640849E-2"/>
          <c:y val="4.5372371615412944E-2"/>
          <c:w val="0.92970520239935917"/>
          <c:h val="0.84138697901582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3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31.7</c:v>
                </c:pt>
                <c:pt idx="1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526336"/>
        <c:axId val="544526728"/>
        <c:axId val="0"/>
      </c:bar3DChart>
      <c:catAx>
        <c:axId val="544526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44526728"/>
        <c:crossesAt val="0"/>
        <c:auto val="1"/>
        <c:lblAlgn val="ctr"/>
        <c:lblOffset val="100"/>
        <c:noMultiLvlLbl val="0"/>
      </c:catAx>
      <c:valAx>
        <c:axId val="544526728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452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E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1520942117544E-2"/>
          <c:y val="0.17946910437181468"/>
          <c:w val="0.83386588807281536"/>
          <c:h val="0.8181225978763598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1800140262193091"/>
                  <c:y val="2.454109167838941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 err="1" smtClean="0">
                        <a:solidFill>
                          <a:schemeClr val="bg1"/>
                        </a:solidFill>
                      </a:rPr>
                      <a:t>Sanidad</a:t>
                    </a:r>
                    <a:endParaRPr lang="en-US" sz="16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37,5%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035648816798135E-2"/>
                  <c:y val="-0.2339859342702141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s-ES" sz="1600" b="1" dirty="0" err="1" smtClean="0">
                        <a:solidFill>
                          <a:schemeClr val="bg1"/>
                        </a:solidFill>
                      </a:rPr>
                      <a:t>Educación</a:t>
                    </a:r>
                    <a:r>
                      <a:rPr lang="es-ES" sz="1600" b="1" dirty="0" smtClean="0">
                        <a:solidFill>
                          <a:schemeClr val="bg1"/>
                        </a:solidFill>
                      </a:rPr>
                      <a:t>, </a:t>
                    </a:r>
                    <a:r>
                      <a:rPr lang="es-ES" sz="1600" b="1" dirty="0" err="1" smtClean="0">
                        <a:solidFill>
                          <a:schemeClr val="bg1"/>
                        </a:solidFill>
                      </a:rPr>
                      <a:t>Cultura</a:t>
                    </a:r>
                    <a:r>
                      <a:rPr lang="es-ES" sz="1600" b="1" dirty="0" smtClean="0">
                        <a:solidFill>
                          <a:schemeClr val="bg1"/>
                        </a:solidFill>
                      </a:rPr>
                      <a:t> y </a:t>
                    </a:r>
                    <a:r>
                      <a:rPr lang="es-ES" sz="1600" b="1" dirty="0" err="1" smtClean="0">
                        <a:solidFill>
                          <a:schemeClr val="bg1"/>
                        </a:solidFill>
                      </a:rPr>
                      <a:t>Deportes</a:t>
                    </a:r>
                    <a:endParaRPr lang="es-ES" sz="1600" b="1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s-ES" sz="1600" b="1" dirty="0" smtClean="0">
                        <a:solidFill>
                          <a:schemeClr val="bg1"/>
                        </a:solidFill>
                      </a:rPr>
                      <a:t>22,7%</a:t>
                    </a:r>
                    <a:endParaRPr lang="es-E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906552049772247"/>
                  <c:y val="4.223865579880795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Agricultura</a:t>
                    </a:r>
                    <a:r>
                      <a:rPr lang="es-ES" sz="16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y Medio </a:t>
                    </a:r>
                    <a:r>
                      <a:rPr lang="es-ES" sz="1600" b="1" baseline="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Ambiente</a:t>
                    </a:r>
                    <a:endParaRPr lang="es-ES" sz="1600" b="1" baseline="0" dirty="0" smtClea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19,4%</a:t>
                    </a:r>
                    <a:endParaRPr lang="es-E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450658260193313"/>
                  <c:y val="2.111737193519968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Desarrollo Económico y Empleo</a:t>
                    </a:r>
                    <a:r>
                      <a: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3,8%</a:t>
                    </a:r>
                    <a:endParaRPr lang="es-E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423286301522055E-2"/>
                  <c:y val="-4.433192869023942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Infraestructuras</a:t>
                    </a:r>
                    <a:r>
                      <a:rPr lang="es-ES" sz="16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s-ES" sz="1600" b="1" baseline="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Urbanismo</a:t>
                    </a:r>
                    <a:r>
                      <a:rPr lang="es-ES" sz="16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y </a:t>
                    </a:r>
                    <a:r>
                      <a:rPr lang="es-ES" sz="1600" b="1" baseline="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Vivienda</a:t>
                    </a:r>
                    <a:r>
                      <a: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3,4%</a:t>
                    </a:r>
                    <a:endParaRPr lang="es-E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173270331074325"/>
                  <c:y val="-5.543476389947282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I+D+i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y </a:t>
                    </a: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Nuevas</a:t>
                    </a:r>
                    <a:r>
                      <a:rPr lang="es-ES" sz="16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s-ES" sz="1600" b="1" baseline="0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Tecnologías</a:t>
                    </a:r>
                    <a:endParaRPr lang="es-ES" sz="1600" b="1" baseline="0" dirty="0" smtClea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1,4%</a:t>
                    </a:r>
                    <a:endParaRPr lang="es-E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36271844795022773"/>
                  <c:y val="-5.392358595523814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Servicios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de </a:t>
                    </a:r>
                    <a:r>
                      <a:rPr lang="es-ES" sz="1600" b="1" dirty="0" err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carácter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general</a:t>
                    </a:r>
                    <a:r>
                      <a: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2,0%</a:t>
                    </a:r>
                    <a:endParaRPr lang="es-ES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Hoja1!$A$2:$A$9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Hoja1!$B$2:$B$9</c:f>
              <c:numCache>
                <c:formatCode>#,##0.00</c:formatCode>
                <c:ptCount val="8"/>
                <c:pt idx="0">
                  <c:v>2691198280</c:v>
                </c:pt>
                <c:pt idx="1">
                  <c:v>1625803380</c:v>
                </c:pt>
                <c:pt idx="2" formatCode="General">
                  <c:v>692580670</c:v>
                </c:pt>
                <c:pt idx="3">
                  <c:v>1386907710</c:v>
                </c:pt>
                <c:pt idx="4">
                  <c:v>257141330</c:v>
                </c:pt>
                <c:pt idx="5">
                  <c:v>245688530</c:v>
                </c:pt>
                <c:pt idx="6" formatCode="General">
                  <c:v>107237200</c:v>
                </c:pt>
                <c:pt idx="7">
                  <c:v>147985440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1520942117544E-2"/>
          <c:y val="0.17946910437181468"/>
          <c:w val="0.83386588807281536"/>
          <c:h val="0.81812259787635988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44528296"/>
        <c:axId val="544528688"/>
        <c:axId val="0"/>
      </c:bar3DChart>
      <c:catAx>
        <c:axId val="5445282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44528688"/>
        <c:crossesAt val="0"/>
        <c:auto val="1"/>
        <c:lblAlgn val="ctr"/>
        <c:lblOffset val="100"/>
        <c:noMultiLvlLbl val="0"/>
      </c:catAx>
      <c:valAx>
        <c:axId val="544528688"/>
        <c:scaling>
          <c:orientation val="minMax"/>
        </c:scaling>
        <c:delete val="1"/>
        <c:axPos val="b"/>
        <c:majorGridlines/>
        <c:numFmt formatCode="General" sourceLinked="0"/>
        <c:majorTickMark val="none"/>
        <c:minorTickMark val="none"/>
        <c:tickLblPos val="nextTo"/>
        <c:crossAx val="5445282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13578817440265E-2"/>
          <c:y val="4.1019578078779387E-2"/>
          <c:w val="0.91968642118255983"/>
          <c:h val="0.9000148171056419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99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Hoja1!$A$2:$A$10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Hoja1!$B$2:$B$10</c:f>
              <c:numCache>
                <c:formatCode>#,##0.00</c:formatCode>
                <c:ptCount val="9"/>
                <c:pt idx="0">
                  <c:v>3014193170</c:v>
                </c:pt>
                <c:pt idx="1">
                  <c:v>1169834030</c:v>
                </c:pt>
                <c:pt idx="2">
                  <c:v>236119950</c:v>
                </c:pt>
                <c:pt idx="3">
                  <c:v>2319863590</c:v>
                </c:pt>
                <c:pt idx="4">
                  <c:v>36000000</c:v>
                </c:pt>
                <c:pt idx="5">
                  <c:v>181503380</c:v>
                </c:pt>
                <c:pt idx="6">
                  <c:v>455083170</c:v>
                </c:pt>
                <c:pt idx="7">
                  <c:v>33429570</c:v>
                </c:pt>
                <c:pt idx="8" formatCode="General">
                  <c:v>1531373970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n>
            <a:solidFill>
              <a:srgbClr val="000066"/>
            </a:solidFill>
          </a:ln>
        </a:defRPr>
      </a:pPr>
      <a:endParaRPr lang="es-E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4024879576601E-2"/>
          <c:y val="0"/>
          <c:w val="0.81132775590551176"/>
          <c:h val="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Hoja1!$A$2:$A$3</c:f>
              <c:strCache>
                <c:ptCount val="2"/>
                <c:pt idx="0">
                  <c:v>1er trim.</c:v>
                </c:pt>
                <c:pt idx="1">
                  <c:v>2º trim.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1126878634.1700001</c:v>
                </c:pt>
                <c:pt idx="1">
                  <c:v>392791105.82999998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0264924692363"/>
          <c:y val="0.1215737337816505"/>
          <c:w val="0.89379735075307654"/>
          <c:h val="0.8736288041135782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</c:spPr>
          </c:dPt>
          <c:dPt>
            <c:idx val="1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Hoja1!$A$2:$A$12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Hoja1!$B$2:$B$12</c:f>
              <c:numCache>
                <c:formatCode>#,##0.00</c:formatCode>
                <c:ptCount val="11"/>
                <c:pt idx="0">
                  <c:v>2626051590</c:v>
                </c:pt>
                <c:pt idx="1">
                  <c:v>1622933380</c:v>
                </c:pt>
                <c:pt idx="2">
                  <c:v>1390897010</c:v>
                </c:pt>
                <c:pt idx="3">
                  <c:v>667819490</c:v>
                </c:pt>
                <c:pt idx="4">
                  <c:v>258219360</c:v>
                </c:pt>
                <c:pt idx="5">
                  <c:v>255928700</c:v>
                </c:pt>
                <c:pt idx="6">
                  <c:v>88396160</c:v>
                </c:pt>
                <c:pt idx="7">
                  <c:v>81910780</c:v>
                </c:pt>
                <c:pt idx="8">
                  <c:v>56555410</c:v>
                </c:pt>
                <c:pt idx="9">
                  <c:v>37449390</c:v>
                </c:pt>
                <c:pt idx="10" formatCode="#,##0">
                  <c:v>61807320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n>
            <a:solidFill>
              <a:srgbClr val="000066"/>
            </a:solidFill>
          </a:ln>
        </a:defRPr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514AD-B7F7-4975-B14D-D8239A9D4B8F}" type="doc">
      <dgm:prSet loTypeId="urn:microsoft.com/office/officeart/2005/8/layout/gear1" loCatId="process" qsTypeId="urn:microsoft.com/office/officeart/2005/8/quickstyle/simple1" qsCatId="simple" csTypeId="urn:microsoft.com/office/officeart/2005/8/colors/accent6_1" csCatId="accent6" phldr="1"/>
      <dgm:spPr/>
    </dgm:pt>
    <dgm:pt modelId="{0408680D-DA68-4E20-91C2-E8A9B74A77DB}">
      <dgm:prSet phldrT="[Texto]"/>
      <dgm:spPr/>
      <dgm:t>
        <a:bodyPr/>
        <a:lstStyle/>
        <a:p>
          <a:r>
            <a:rPr lang="es-ES_tradnl" dirty="0" smtClean="0">
              <a:solidFill>
                <a:schemeClr val="bg1">
                  <a:lumMod val="50000"/>
                </a:schemeClr>
              </a:solidFill>
            </a:rPr>
            <a:t>DÉFICIT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4E61F3D2-9F78-4426-9F60-99B039BC80A9}" type="parTrans" cxnId="{CB9F2EBC-FE23-43A5-BD4E-B3865D5205A7}">
      <dgm:prSet/>
      <dgm:spPr/>
      <dgm:t>
        <a:bodyPr/>
        <a:lstStyle/>
        <a:p>
          <a:endParaRPr lang="es-ES"/>
        </a:p>
      </dgm:t>
    </dgm:pt>
    <dgm:pt modelId="{FD016C7E-5970-4DFA-9406-D98738095EB6}" type="sibTrans" cxnId="{CB9F2EBC-FE23-43A5-BD4E-B3865D5205A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11A9879A-D5EA-4914-AB46-1D522FC20597}">
      <dgm:prSet phldrT="[Texto]"/>
      <dgm:spPr/>
      <dgm:t>
        <a:bodyPr/>
        <a:lstStyle/>
        <a:p>
          <a:r>
            <a:rPr lang="es-ES_tradnl" dirty="0" smtClean="0">
              <a:solidFill>
                <a:schemeClr val="bg1">
                  <a:lumMod val="50000"/>
                </a:schemeClr>
              </a:solidFill>
            </a:rPr>
            <a:t>PMP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2CF02BE4-5854-4FBB-A25E-C9FBA5949135}" type="parTrans" cxnId="{40866C98-38BE-476B-8442-2B8E4E12A476}">
      <dgm:prSet/>
      <dgm:spPr/>
      <dgm:t>
        <a:bodyPr/>
        <a:lstStyle/>
        <a:p>
          <a:endParaRPr lang="es-ES"/>
        </a:p>
      </dgm:t>
    </dgm:pt>
    <dgm:pt modelId="{18815020-B4A0-40C9-9F5A-53FF2A737478}" type="sibTrans" cxnId="{40866C98-38BE-476B-8442-2B8E4E12A47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0BBD05DC-E6D9-4FC6-99C7-DD9E5A0C2D1D}">
      <dgm:prSet phldrT="[Texto]"/>
      <dgm:spPr/>
      <dgm:t>
        <a:bodyPr/>
        <a:lstStyle/>
        <a:p>
          <a:r>
            <a:rPr lang="es-ES_tradnl" dirty="0" smtClean="0">
              <a:solidFill>
                <a:schemeClr val="bg1">
                  <a:lumMod val="50000"/>
                </a:schemeClr>
              </a:solidFill>
            </a:rPr>
            <a:t>DEUDA</a:t>
          </a:r>
          <a:endParaRPr lang="es-ES" dirty="0">
            <a:solidFill>
              <a:schemeClr val="bg1">
                <a:lumMod val="50000"/>
              </a:schemeClr>
            </a:solidFill>
          </a:endParaRPr>
        </a:p>
      </dgm:t>
    </dgm:pt>
    <dgm:pt modelId="{7703CEF8-F94D-44F0-B740-9A77D701AD77}" type="parTrans" cxnId="{4AD2FC51-28FD-47FB-B5F9-56A4BACEC7EB}">
      <dgm:prSet/>
      <dgm:spPr/>
      <dgm:t>
        <a:bodyPr/>
        <a:lstStyle/>
        <a:p>
          <a:endParaRPr lang="es-ES"/>
        </a:p>
      </dgm:t>
    </dgm:pt>
    <dgm:pt modelId="{B06CA8A8-001A-4849-9ED5-F5B7002D596F}" type="sibTrans" cxnId="{4AD2FC51-28FD-47FB-B5F9-56A4BACEC7E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03BFFB74-CCCB-4939-A2D2-988A55DD9982}" type="pres">
      <dgm:prSet presAssocID="{4DD514AD-B7F7-4975-B14D-D8239A9D4B8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B41A90A-A802-46A1-9E96-B3FB230D0234}" type="pres">
      <dgm:prSet presAssocID="{0408680D-DA68-4E20-91C2-E8A9B74A77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1477E-3575-42AD-A5FC-C93E8C0F3F5F}" type="pres">
      <dgm:prSet presAssocID="{0408680D-DA68-4E20-91C2-E8A9B74A77DB}" presName="gear1srcNode" presStyleLbl="node1" presStyleIdx="0" presStyleCnt="3"/>
      <dgm:spPr/>
      <dgm:t>
        <a:bodyPr/>
        <a:lstStyle/>
        <a:p>
          <a:endParaRPr lang="es-ES"/>
        </a:p>
      </dgm:t>
    </dgm:pt>
    <dgm:pt modelId="{AB069CAF-C15D-426D-B331-6FAF5EECC1F7}" type="pres">
      <dgm:prSet presAssocID="{0408680D-DA68-4E20-91C2-E8A9B74A77DB}" presName="gear1dstNode" presStyleLbl="node1" presStyleIdx="0" presStyleCnt="3"/>
      <dgm:spPr/>
      <dgm:t>
        <a:bodyPr/>
        <a:lstStyle/>
        <a:p>
          <a:endParaRPr lang="es-ES"/>
        </a:p>
      </dgm:t>
    </dgm:pt>
    <dgm:pt modelId="{A7E0E60E-8EC1-4E65-A392-FCE6F149D3D5}" type="pres">
      <dgm:prSet presAssocID="{11A9879A-D5EA-4914-AB46-1D522FC205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F00EE-D30D-4768-93C9-20B32938BE5A}" type="pres">
      <dgm:prSet presAssocID="{11A9879A-D5EA-4914-AB46-1D522FC20597}" presName="gear2srcNode" presStyleLbl="node1" presStyleIdx="1" presStyleCnt="3"/>
      <dgm:spPr/>
      <dgm:t>
        <a:bodyPr/>
        <a:lstStyle/>
        <a:p>
          <a:endParaRPr lang="es-ES"/>
        </a:p>
      </dgm:t>
    </dgm:pt>
    <dgm:pt modelId="{BAEBBE6E-F2B8-472A-9DAD-8335FB61DDBA}" type="pres">
      <dgm:prSet presAssocID="{11A9879A-D5EA-4914-AB46-1D522FC20597}" presName="gear2dstNode" presStyleLbl="node1" presStyleIdx="1" presStyleCnt="3"/>
      <dgm:spPr/>
      <dgm:t>
        <a:bodyPr/>
        <a:lstStyle/>
        <a:p>
          <a:endParaRPr lang="es-ES"/>
        </a:p>
      </dgm:t>
    </dgm:pt>
    <dgm:pt modelId="{E9FC4CE6-E940-41FC-A163-B3A082C0A334}" type="pres">
      <dgm:prSet presAssocID="{0BBD05DC-E6D9-4FC6-99C7-DD9E5A0C2D1D}" presName="gear3" presStyleLbl="node1" presStyleIdx="2" presStyleCnt="3"/>
      <dgm:spPr/>
      <dgm:t>
        <a:bodyPr/>
        <a:lstStyle/>
        <a:p>
          <a:endParaRPr lang="es-ES"/>
        </a:p>
      </dgm:t>
    </dgm:pt>
    <dgm:pt modelId="{8236FAE1-C783-4E95-BC3B-9CA0A3C3B531}" type="pres">
      <dgm:prSet presAssocID="{0BBD05DC-E6D9-4FC6-99C7-DD9E5A0C2D1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8EC40-64B5-4B1B-AE74-CFB5F3E6B20D}" type="pres">
      <dgm:prSet presAssocID="{0BBD05DC-E6D9-4FC6-99C7-DD9E5A0C2D1D}" presName="gear3srcNode" presStyleLbl="node1" presStyleIdx="2" presStyleCnt="3"/>
      <dgm:spPr/>
      <dgm:t>
        <a:bodyPr/>
        <a:lstStyle/>
        <a:p>
          <a:endParaRPr lang="es-ES"/>
        </a:p>
      </dgm:t>
    </dgm:pt>
    <dgm:pt modelId="{1D631392-2865-4F17-B62B-439CBC472105}" type="pres">
      <dgm:prSet presAssocID="{0BBD05DC-E6D9-4FC6-99C7-DD9E5A0C2D1D}" presName="gear3dstNode" presStyleLbl="node1" presStyleIdx="2" presStyleCnt="3"/>
      <dgm:spPr/>
      <dgm:t>
        <a:bodyPr/>
        <a:lstStyle/>
        <a:p>
          <a:endParaRPr lang="es-ES"/>
        </a:p>
      </dgm:t>
    </dgm:pt>
    <dgm:pt modelId="{F7C56E5E-2395-4C14-9CB7-95F6BEBE527E}" type="pres">
      <dgm:prSet presAssocID="{FD016C7E-5970-4DFA-9406-D98738095EB6}" presName="connector1" presStyleLbl="sibTrans2D1" presStyleIdx="0" presStyleCnt="3" custLinFactNeighborY="1370"/>
      <dgm:spPr/>
      <dgm:t>
        <a:bodyPr/>
        <a:lstStyle/>
        <a:p>
          <a:endParaRPr lang="es-ES"/>
        </a:p>
      </dgm:t>
    </dgm:pt>
    <dgm:pt modelId="{F983A689-C9F1-416F-8DFC-DC9D4C0414F9}" type="pres">
      <dgm:prSet presAssocID="{18815020-B4A0-40C9-9F5A-53FF2A737478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95A083F6-B477-4E07-A1B4-91B03A097675}" type="pres">
      <dgm:prSet presAssocID="{B06CA8A8-001A-4849-9ED5-F5B7002D596F}" presName="connector3" presStyleLbl="sibTrans2D1" presStyleIdx="2" presStyleCnt="3" custAng="5400000"/>
      <dgm:spPr/>
      <dgm:t>
        <a:bodyPr/>
        <a:lstStyle/>
        <a:p>
          <a:endParaRPr lang="es-ES"/>
        </a:p>
      </dgm:t>
    </dgm:pt>
  </dgm:ptLst>
  <dgm:cxnLst>
    <dgm:cxn modelId="{5CCEF8C3-7FF5-4A79-B1C2-C0D26E1F8617}" type="presOf" srcId="{0BBD05DC-E6D9-4FC6-99C7-DD9E5A0C2D1D}" destId="{E9FC4CE6-E940-41FC-A163-B3A082C0A334}" srcOrd="0" destOrd="0" presId="urn:microsoft.com/office/officeart/2005/8/layout/gear1"/>
    <dgm:cxn modelId="{40866C98-38BE-476B-8442-2B8E4E12A476}" srcId="{4DD514AD-B7F7-4975-B14D-D8239A9D4B8F}" destId="{11A9879A-D5EA-4914-AB46-1D522FC20597}" srcOrd="1" destOrd="0" parTransId="{2CF02BE4-5854-4FBB-A25E-C9FBA5949135}" sibTransId="{18815020-B4A0-40C9-9F5A-53FF2A737478}"/>
    <dgm:cxn modelId="{D0EFF2FB-05B5-47A8-88CE-DD22F21B6B8C}" type="presOf" srcId="{4DD514AD-B7F7-4975-B14D-D8239A9D4B8F}" destId="{03BFFB74-CCCB-4939-A2D2-988A55DD9982}" srcOrd="0" destOrd="0" presId="urn:microsoft.com/office/officeart/2005/8/layout/gear1"/>
    <dgm:cxn modelId="{F02AB9EE-235D-41FA-A9AA-18C0F34CDEF6}" type="presOf" srcId="{18815020-B4A0-40C9-9F5A-53FF2A737478}" destId="{F983A689-C9F1-416F-8DFC-DC9D4C0414F9}" srcOrd="0" destOrd="0" presId="urn:microsoft.com/office/officeart/2005/8/layout/gear1"/>
    <dgm:cxn modelId="{4A809251-0ABD-4F05-ADF8-5832F5D18094}" type="presOf" srcId="{0408680D-DA68-4E20-91C2-E8A9B74A77DB}" destId="{2B41A90A-A802-46A1-9E96-B3FB230D0234}" srcOrd="0" destOrd="0" presId="urn:microsoft.com/office/officeart/2005/8/layout/gear1"/>
    <dgm:cxn modelId="{7E0441BB-DF11-4263-BC2C-1B29C8138569}" type="presOf" srcId="{11A9879A-D5EA-4914-AB46-1D522FC20597}" destId="{A7E0E60E-8EC1-4E65-A392-FCE6F149D3D5}" srcOrd="0" destOrd="0" presId="urn:microsoft.com/office/officeart/2005/8/layout/gear1"/>
    <dgm:cxn modelId="{CB9F2EBC-FE23-43A5-BD4E-B3865D5205A7}" srcId="{4DD514AD-B7F7-4975-B14D-D8239A9D4B8F}" destId="{0408680D-DA68-4E20-91C2-E8A9B74A77DB}" srcOrd="0" destOrd="0" parTransId="{4E61F3D2-9F78-4426-9F60-99B039BC80A9}" sibTransId="{FD016C7E-5970-4DFA-9406-D98738095EB6}"/>
    <dgm:cxn modelId="{AA67C773-B159-4A89-B22B-FCFC313BB901}" type="presOf" srcId="{0408680D-DA68-4E20-91C2-E8A9B74A77DB}" destId="{AB069CAF-C15D-426D-B331-6FAF5EECC1F7}" srcOrd="2" destOrd="0" presId="urn:microsoft.com/office/officeart/2005/8/layout/gear1"/>
    <dgm:cxn modelId="{6F71933D-EC78-4F6A-81E8-2FD39A6129CD}" type="presOf" srcId="{0408680D-DA68-4E20-91C2-E8A9B74A77DB}" destId="{5951477E-3575-42AD-A5FC-C93E8C0F3F5F}" srcOrd="1" destOrd="0" presId="urn:microsoft.com/office/officeart/2005/8/layout/gear1"/>
    <dgm:cxn modelId="{516B549A-098E-4AB4-BCC6-E39A2B9EBC4F}" type="presOf" srcId="{0BBD05DC-E6D9-4FC6-99C7-DD9E5A0C2D1D}" destId="{1D631392-2865-4F17-B62B-439CBC472105}" srcOrd="3" destOrd="0" presId="urn:microsoft.com/office/officeart/2005/8/layout/gear1"/>
    <dgm:cxn modelId="{3A9C1AB5-F30E-4C55-A278-CE9F5145C41C}" type="presOf" srcId="{11A9879A-D5EA-4914-AB46-1D522FC20597}" destId="{BAEBBE6E-F2B8-472A-9DAD-8335FB61DDBA}" srcOrd="2" destOrd="0" presId="urn:microsoft.com/office/officeart/2005/8/layout/gear1"/>
    <dgm:cxn modelId="{E34B5BE5-9231-4857-AA49-5BD1EF3F9E3B}" type="presOf" srcId="{B06CA8A8-001A-4849-9ED5-F5B7002D596F}" destId="{95A083F6-B477-4E07-A1B4-91B03A097675}" srcOrd="0" destOrd="0" presId="urn:microsoft.com/office/officeart/2005/8/layout/gear1"/>
    <dgm:cxn modelId="{DF8741CF-A957-41EA-9F59-3723D74EE405}" type="presOf" srcId="{11A9879A-D5EA-4914-AB46-1D522FC20597}" destId="{AAAF00EE-D30D-4768-93C9-20B32938BE5A}" srcOrd="1" destOrd="0" presId="urn:microsoft.com/office/officeart/2005/8/layout/gear1"/>
    <dgm:cxn modelId="{5268940F-FEF8-495C-8299-38FCC8C889CA}" type="presOf" srcId="{0BBD05DC-E6D9-4FC6-99C7-DD9E5A0C2D1D}" destId="{4418EC40-64B5-4B1B-AE74-CFB5F3E6B20D}" srcOrd="2" destOrd="0" presId="urn:microsoft.com/office/officeart/2005/8/layout/gear1"/>
    <dgm:cxn modelId="{4AD2FC51-28FD-47FB-B5F9-56A4BACEC7EB}" srcId="{4DD514AD-B7F7-4975-B14D-D8239A9D4B8F}" destId="{0BBD05DC-E6D9-4FC6-99C7-DD9E5A0C2D1D}" srcOrd="2" destOrd="0" parTransId="{7703CEF8-F94D-44F0-B740-9A77D701AD77}" sibTransId="{B06CA8A8-001A-4849-9ED5-F5B7002D596F}"/>
    <dgm:cxn modelId="{5918374E-B42D-4E0F-9514-CCC0350C61B6}" type="presOf" srcId="{0BBD05DC-E6D9-4FC6-99C7-DD9E5A0C2D1D}" destId="{8236FAE1-C783-4E95-BC3B-9CA0A3C3B531}" srcOrd="1" destOrd="0" presId="urn:microsoft.com/office/officeart/2005/8/layout/gear1"/>
    <dgm:cxn modelId="{B3DE4900-7D3B-4A4B-B371-95C0C233D6E1}" type="presOf" srcId="{FD016C7E-5970-4DFA-9406-D98738095EB6}" destId="{F7C56E5E-2395-4C14-9CB7-95F6BEBE527E}" srcOrd="0" destOrd="0" presId="urn:microsoft.com/office/officeart/2005/8/layout/gear1"/>
    <dgm:cxn modelId="{237C4189-F156-431F-91F6-1DFC1709E0F0}" type="presParOf" srcId="{03BFFB74-CCCB-4939-A2D2-988A55DD9982}" destId="{2B41A90A-A802-46A1-9E96-B3FB230D0234}" srcOrd="0" destOrd="0" presId="urn:microsoft.com/office/officeart/2005/8/layout/gear1"/>
    <dgm:cxn modelId="{5CD28674-7AAD-49D0-B408-B32696158ABA}" type="presParOf" srcId="{03BFFB74-CCCB-4939-A2D2-988A55DD9982}" destId="{5951477E-3575-42AD-A5FC-C93E8C0F3F5F}" srcOrd="1" destOrd="0" presId="urn:microsoft.com/office/officeart/2005/8/layout/gear1"/>
    <dgm:cxn modelId="{3914FD1A-697A-4AF2-A435-CED1575F39B0}" type="presParOf" srcId="{03BFFB74-CCCB-4939-A2D2-988A55DD9982}" destId="{AB069CAF-C15D-426D-B331-6FAF5EECC1F7}" srcOrd="2" destOrd="0" presId="urn:microsoft.com/office/officeart/2005/8/layout/gear1"/>
    <dgm:cxn modelId="{957B1AE1-B222-4A80-BCFE-792FC49F066F}" type="presParOf" srcId="{03BFFB74-CCCB-4939-A2D2-988A55DD9982}" destId="{A7E0E60E-8EC1-4E65-A392-FCE6F149D3D5}" srcOrd="3" destOrd="0" presId="urn:microsoft.com/office/officeart/2005/8/layout/gear1"/>
    <dgm:cxn modelId="{CAA352BF-B8EA-4D7A-AF6D-AEE1B83B4B0A}" type="presParOf" srcId="{03BFFB74-CCCB-4939-A2D2-988A55DD9982}" destId="{AAAF00EE-D30D-4768-93C9-20B32938BE5A}" srcOrd="4" destOrd="0" presId="urn:microsoft.com/office/officeart/2005/8/layout/gear1"/>
    <dgm:cxn modelId="{3C9C8080-D27F-4A37-A3B2-6748D724C11E}" type="presParOf" srcId="{03BFFB74-CCCB-4939-A2D2-988A55DD9982}" destId="{BAEBBE6E-F2B8-472A-9DAD-8335FB61DDBA}" srcOrd="5" destOrd="0" presId="urn:microsoft.com/office/officeart/2005/8/layout/gear1"/>
    <dgm:cxn modelId="{358CB3FC-F85A-4B33-92CE-30544717D11C}" type="presParOf" srcId="{03BFFB74-CCCB-4939-A2D2-988A55DD9982}" destId="{E9FC4CE6-E940-41FC-A163-B3A082C0A334}" srcOrd="6" destOrd="0" presId="urn:microsoft.com/office/officeart/2005/8/layout/gear1"/>
    <dgm:cxn modelId="{AB1544DD-9C5F-48EF-AD86-703DA6C060B6}" type="presParOf" srcId="{03BFFB74-CCCB-4939-A2D2-988A55DD9982}" destId="{8236FAE1-C783-4E95-BC3B-9CA0A3C3B531}" srcOrd="7" destOrd="0" presId="urn:microsoft.com/office/officeart/2005/8/layout/gear1"/>
    <dgm:cxn modelId="{159D6C05-B7F4-43B3-93B2-0652B10D7249}" type="presParOf" srcId="{03BFFB74-CCCB-4939-A2D2-988A55DD9982}" destId="{4418EC40-64B5-4B1B-AE74-CFB5F3E6B20D}" srcOrd="8" destOrd="0" presId="urn:microsoft.com/office/officeart/2005/8/layout/gear1"/>
    <dgm:cxn modelId="{E38BD737-2265-4A43-8F24-FA473B2DE571}" type="presParOf" srcId="{03BFFB74-CCCB-4939-A2D2-988A55DD9982}" destId="{1D631392-2865-4F17-B62B-439CBC472105}" srcOrd="9" destOrd="0" presId="urn:microsoft.com/office/officeart/2005/8/layout/gear1"/>
    <dgm:cxn modelId="{7023B8BC-59A4-4731-894F-42159809B03B}" type="presParOf" srcId="{03BFFB74-CCCB-4939-A2D2-988A55DD9982}" destId="{F7C56E5E-2395-4C14-9CB7-95F6BEBE527E}" srcOrd="10" destOrd="0" presId="urn:microsoft.com/office/officeart/2005/8/layout/gear1"/>
    <dgm:cxn modelId="{9FBBA3B6-2F72-41F5-9D88-09FDB8840BAA}" type="presParOf" srcId="{03BFFB74-CCCB-4939-A2D2-988A55DD9982}" destId="{F983A689-C9F1-416F-8DFC-DC9D4C0414F9}" srcOrd="11" destOrd="0" presId="urn:microsoft.com/office/officeart/2005/8/layout/gear1"/>
    <dgm:cxn modelId="{966B9BD2-22E0-49E8-B24F-17D5BAA09FD1}" type="presParOf" srcId="{03BFFB74-CCCB-4939-A2D2-988A55DD9982}" destId="{95A083F6-B477-4E07-A1B4-91B03A09767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0.41774</cdr:x>
      <cdr:y>0.83936</cdr:y>
    </cdr:from>
    <cdr:to>
      <cdr:x>0.53355</cdr:x>
      <cdr:y>0.90065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95273" y="3715785"/>
          <a:ext cx="802656" cy="271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800" b="0" dirty="0" smtClean="0">
              <a:solidFill>
                <a:schemeClr val="bg1">
                  <a:lumMod val="50000"/>
                </a:schemeClr>
              </a:solidFill>
            </a:rPr>
            <a:t>2016</a:t>
          </a:r>
          <a:endParaRPr lang="es-ES" sz="1800" b="0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0.7143</cdr:x>
      <cdr:y>0.83792</cdr:y>
    </cdr:from>
    <cdr:to>
      <cdr:x>0.83011</cdr:x>
      <cdr:y>0.89921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590620" y="3528392"/>
          <a:ext cx="744270" cy="258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800" b="0" dirty="0" smtClean="0">
              <a:solidFill>
                <a:schemeClr val="bg1">
                  <a:lumMod val="50000"/>
                </a:schemeClr>
              </a:solidFill>
            </a:rPr>
            <a:t>2017</a:t>
          </a:r>
          <a:endParaRPr lang="es-ES" sz="1800" b="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0.22561</cdr:x>
      <cdr:y>0.88501</cdr:y>
    </cdr:from>
    <cdr:to>
      <cdr:x>0.45108</cdr:x>
      <cdr:y>0.95909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45862" y="3587781"/>
          <a:ext cx="1444972" cy="300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BBVA</a:t>
          </a:r>
        </a:p>
      </cdr:txBody>
    </cdr:sp>
  </cdr:relSizeAnchor>
  <cdr:relSizeAnchor xmlns:cdr="http://schemas.openxmlformats.org/drawingml/2006/chartDrawing">
    <cdr:from>
      <cdr:x>0.64798</cdr:x>
      <cdr:y>0.88386</cdr:y>
    </cdr:from>
    <cdr:to>
      <cdr:x>0.87345</cdr:x>
      <cdr:y>0.95795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152738" y="3583130"/>
          <a:ext cx="1444972" cy="300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400" b="1" dirty="0" err="1" smtClean="0">
              <a:solidFill>
                <a:schemeClr val="bg1">
                  <a:lumMod val="50000"/>
                </a:schemeClr>
              </a:solidFill>
            </a:rPr>
            <a:t>Ceprede</a:t>
          </a:r>
          <a:endParaRPr lang="es-ES_tradnl" sz="1400" b="1" dirty="0" smtClean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0.59916</cdr:x>
      <cdr:y>0.13107</cdr:y>
    </cdr:from>
    <cdr:to>
      <cdr:x>0.73516</cdr:x>
      <cdr:y>0.20319</cdr:y>
    </cdr:to>
    <cdr:sp macro="" textlink="">
      <cdr:nvSpPr>
        <cdr:cNvPr id="9" name="20 CuadroTexto"/>
        <cdr:cNvSpPr txBox="1"/>
      </cdr:nvSpPr>
      <cdr:spPr>
        <a:xfrm xmlns:a="http://schemas.openxmlformats.org/drawingml/2006/main">
          <a:off x="3839817" y="531337"/>
          <a:ext cx="871585" cy="292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300" b="1" dirty="0" smtClean="0">
              <a:solidFill>
                <a:schemeClr val="bg1">
                  <a:lumMod val="50000"/>
                </a:schemeClr>
              </a:solidFill>
            </a:rPr>
            <a:t>3,3%</a:t>
          </a:r>
        </a:p>
      </cdr:txBody>
    </cdr:sp>
  </cdr:relSizeAnchor>
  <cdr:relSizeAnchor xmlns:cdr="http://schemas.openxmlformats.org/drawingml/2006/chartDrawing">
    <cdr:from>
      <cdr:x>0.72838</cdr:x>
      <cdr:y>0.19155</cdr:y>
    </cdr:from>
    <cdr:to>
      <cdr:x>0.86439</cdr:x>
      <cdr:y>0.26368</cdr:y>
    </cdr:to>
    <cdr:sp macro="" textlink="">
      <cdr:nvSpPr>
        <cdr:cNvPr id="10" name="20 CuadroTexto"/>
        <cdr:cNvSpPr txBox="1"/>
      </cdr:nvSpPr>
      <cdr:spPr>
        <a:xfrm xmlns:a="http://schemas.openxmlformats.org/drawingml/2006/main">
          <a:off x="4668005" y="776548"/>
          <a:ext cx="871649" cy="2924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300" b="1" dirty="0" smtClean="0">
              <a:solidFill>
                <a:schemeClr val="bg1">
                  <a:lumMod val="50000"/>
                </a:schemeClr>
              </a:solidFill>
            </a:rPr>
            <a:t>3,0%</a:t>
          </a:r>
        </a:p>
      </cdr:txBody>
    </cdr:sp>
  </cdr:relSizeAnchor>
  <cdr:absSizeAnchor xmlns:cdr="http://schemas.openxmlformats.org/drawingml/2006/chartDrawing">
    <cdr:from>
      <cdr:x>0.26615</cdr:x>
      <cdr:y>0.25509</cdr:y>
    </cdr:from>
    <cdr:ext cx="835199" cy="2549016"/>
    <cdr:sp macro="" textlink="">
      <cdr:nvSpPr>
        <cdr:cNvPr id="11" name="7 Rectángulo"/>
        <cdr:cNvSpPr/>
      </cdr:nvSpPr>
      <cdr:spPr>
        <a:xfrm xmlns:a="http://schemas.openxmlformats.org/drawingml/2006/main">
          <a:off x="1705704" y="1034114"/>
          <a:ext cx="835199" cy="25490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absSizeAnchor>
  <cdr:relSizeAnchor xmlns:cdr="http://schemas.openxmlformats.org/drawingml/2006/chartDrawing">
    <cdr:from>
      <cdr:x>0.29196</cdr:x>
      <cdr:y>0.19156</cdr:y>
    </cdr:from>
    <cdr:to>
      <cdr:x>0.42202</cdr:x>
      <cdr:y>0.26368</cdr:y>
    </cdr:to>
    <cdr:sp macro="" textlink="">
      <cdr:nvSpPr>
        <cdr:cNvPr id="6" name="20 CuadroTexto"/>
        <cdr:cNvSpPr txBox="1"/>
      </cdr:nvSpPr>
      <cdr:spPr>
        <a:xfrm xmlns:a="http://schemas.openxmlformats.org/drawingml/2006/main">
          <a:off x="1871088" y="776569"/>
          <a:ext cx="833517" cy="292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300" b="1" dirty="0" smtClean="0">
              <a:solidFill>
                <a:schemeClr val="bg1">
                  <a:lumMod val="50000"/>
                </a:schemeClr>
              </a:solidFill>
            </a:rPr>
            <a:t>3,0%</a:t>
          </a:r>
        </a:p>
      </cdr:txBody>
    </cdr:sp>
  </cdr:relSizeAnchor>
  <cdr:relSizeAnchor xmlns:cdr="http://schemas.openxmlformats.org/drawingml/2006/chartDrawing">
    <cdr:from>
      <cdr:x>0.09539</cdr:x>
      <cdr:y>0.06475</cdr:y>
    </cdr:from>
    <cdr:to>
      <cdr:x>0.20813</cdr:x>
      <cdr:y>0.13688</cdr:y>
    </cdr:to>
    <cdr:sp macro="" textlink="">
      <cdr:nvSpPr>
        <cdr:cNvPr id="7" name="6 Rectángulo"/>
        <cdr:cNvSpPr/>
      </cdr:nvSpPr>
      <cdr:spPr>
        <a:xfrm xmlns:a="http://schemas.openxmlformats.org/drawingml/2006/main">
          <a:off x="396044" y="262497"/>
          <a:ext cx="468052" cy="2923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0.1645</cdr:x>
      <cdr:y>0.16409</cdr:y>
    </cdr:from>
    <cdr:to>
      <cdr:x>0.30051</cdr:x>
      <cdr:y>0.23621</cdr:y>
    </cdr:to>
    <cdr:sp macro="" textlink="">
      <cdr:nvSpPr>
        <cdr:cNvPr id="12" name="20 CuadroTexto"/>
        <cdr:cNvSpPr txBox="1"/>
      </cdr:nvSpPr>
      <cdr:spPr>
        <a:xfrm xmlns:a="http://schemas.openxmlformats.org/drawingml/2006/main">
          <a:off x="1054223" y="665220"/>
          <a:ext cx="871649" cy="292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_tradnl" sz="1300" b="1" dirty="0" smtClean="0">
              <a:solidFill>
                <a:schemeClr val="bg1">
                  <a:lumMod val="50000"/>
                </a:schemeClr>
              </a:solidFill>
            </a:rPr>
            <a:t>3,1%</a:t>
          </a:r>
        </a:p>
      </cdr:txBody>
    </cdr:sp>
  </cdr:relSizeAnchor>
  <cdr:relSizeAnchor xmlns:cdr="http://schemas.openxmlformats.org/drawingml/2006/chartDrawing">
    <cdr:from>
      <cdr:x>0.70608</cdr:x>
      <cdr:y>0.25809</cdr:y>
    </cdr:from>
    <cdr:to>
      <cdr:x>0.83614</cdr:x>
      <cdr:y>0.88472</cdr:y>
    </cdr:to>
    <cdr:sp macro="" textlink="">
      <cdr:nvSpPr>
        <cdr:cNvPr id="13" name="7 Rectángulo"/>
        <cdr:cNvSpPr/>
      </cdr:nvSpPr>
      <cdr:spPr>
        <a:xfrm xmlns:a="http://schemas.openxmlformats.org/drawingml/2006/main">
          <a:off x="2931496" y="1046299"/>
          <a:ext cx="539981" cy="254030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>
          <a:solidFill>
            <a:schemeClr val="accent6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/>
        </a:p>
      </cdr:txBody>
    </cdr:sp>
  </cdr:relSizeAnchor>
  <cdr:relSizeAnchor xmlns:cdr="http://schemas.openxmlformats.org/drawingml/2006/chartDrawing">
    <cdr:from>
      <cdr:x>0.57586</cdr:x>
      <cdr:y>0.19795</cdr:y>
    </cdr:from>
    <cdr:to>
      <cdr:x>0.70593</cdr:x>
      <cdr:y>0.88472</cdr:y>
    </cdr:to>
    <cdr:sp macro="" textlink="">
      <cdr:nvSpPr>
        <cdr:cNvPr id="14" name="7 Rectángulo"/>
        <cdr:cNvSpPr/>
      </cdr:nvSpPr>
      <cdr:spPr>
        <a:xfrm xmlns:a="http://schemas.openxmlformats.org/drawingml/2006/main">
          <a:off x="2390846" y="802459"/>
          <a:ext cx="540023" cy="2784137"/>
        </a:xfrm>
        <a:prstGeom xmlns:a="http://schemas.openxmlformats.org/drawingml/2006/main" prst="rect">
          <a:avLst/>
        </a:prstGeom>
        <a:solidFill xmlns:a="http://schemas.openxmlformats.org/drawingml/2006/main">
          <a:srgbClr val="009900"/>
        </a:solidFill>
        <a:ln xmlns:a="http://schemas.openxmlformats.org/drawingml/2006/main">
          <a:solidFill>
            <a:srgbClr val="0099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ES">
            <a:ln>
              <a:solidFill>
                <a:srgbClr val="009900"/>
              </a:solidFill>
            </a:ln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0.22186</cdr:x>
      <cdr:y>0.88845</cdr:y>
    </cdr:from>
    <cdr:to>
      <cdr:x>0.41394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664231" y="4155569"/>
          <a:ext cx="1440832" cy="521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Abril 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2015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0.59629</cdr:x>
      <cdr:y>0.88845</cdr:y>
    </cdr:from>
    <cdr:to>
      <cdr:x>0.78837</cdr:x>
      <cdr:y>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472879" y="4155569"/>
          <a:ext cx="1440832" cy="521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Abril 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2017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0.18719</cdr:x>
      <cdr:y>0.09667</cdr:y>
    </cdr:from>
    <cdr:to>
      <cdr:x>0.33761</cdr:x>
      <cdr:y>0.176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1404156" y="452166"/>
          <a:ext cx="1128332" cy="371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39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0.45118</cdr:x>
      <cdr:y>0.17916</cdr:y>
    </cdr:from>
    <cdr:to>
      <cdr:x>0.60159</cdr:x>
      <cdr:y>0.25848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384376" y="837997"/>
          <a:ext cx="1128256" cy="37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34</a:t>
          </a:r>
          <a:endParaRPr lang="es-ES" sz="14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0.14953</cdr:x>
      <cdr:y>0.52817</cdr:y>
    </cdr:from>
    <cdr:to>
      <cdr:x>0.28166</cdr:x>
      <cdr:y>0.69719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76747" y="2700285"/>
          <a:ext cx="951442" cy="86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Servicios</a:t>
          </a:r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s-ES_tradnl" sz="1600" b="1" dirty="0" smtClean="0">
              <a:solidFill>
                <a:schemeClr val="bg1"/>
              </a:solidFill>
            </a:rPr>
            <a:t>Sociales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9,8%</a:t>
          </a:r>
          <a:endParaRPr lang="es-ES" sz="16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0.14953</cdr:x>
      <cdr:y>0.52817</cdr:y>
    </cdr:from>
    <cdr:to>
      <cdr:x>0.28166</cdr:x>
      <cdr:y>0.69719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76747" y="2700285"/>
          <a:ext cx="951442" cy="86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Servicios</a:t>
          </a:r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es-ES_tradnl" sz="1600" b="1" dirty="0" smtClean="0">
              <a:solidFill>
                <a:schemeClr val="bg1"/>
              </a:solidFill>
            </a:rPr>
            <a:t>Sociales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9,8%</a:t>
          </a:r>
          <a:endParaRPr lang="es-ES" sz="16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0.62222</cdr:x>
      <cdr:y>0.21505</cdr:y>
    </cdr:from>
    <cdr:to>
      <cdr:x>0.84571</cdr:x>
      <cdr:y>0.33134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83739" y="1065301"/>
          <a:ext cx="1754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Gastos de personal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33,71%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0.62065</cdr:x>
      <cdr:y>0.48994</cdr:y>
    </cdr:from>
    <cdr:to>
      <cdr:x>0.82471</cdr:x>
      <cdr:y>0.69345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871417" y="2517512"/>
          <a:ext cx="1601587" cy="1045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Gastos en bienes corrientes y servicios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13,21%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0.52294</cdr:x>
      <cdr:y>0.87965</cdr:y>
    </cdr:from>
    <cdr:to>
      <cdr:x>0.73671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104456" y="4357558"/>
          <a:ext cx="1677853" cy="596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Gastos financieros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2,63%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0.21294</cdr:x>
      <cdr:y>0.44763</cdr:y>
    </cdr:from>
    <cdr:to>
      <cdr:x>0.43642</cdr:x>
      <cdr:y>0.60205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1671319" y="2300091"/>
          <a:ext cx="1754120" cy="793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Transferencias corrientes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26,22%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0.79824</cdr:y>
    </cdr:from>
    <cdr:to>
      <cdr:x>0.25264</cdr:x>
      <cdr:y>0.9585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0" y="4101688"/>
          <a:ext cx="1982918" cy="823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Fondo de contingencia y otros imprevistos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0,09%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0.22368</cdr:y>
    </cdr:from>
    <cdr:to>
      <cdr:x>0.13441</cdr:x>
      <cdr:y>0.39184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-492671" y="1149360"/>
          <a:ext cx="1054993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Inversiones reales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2,00%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0.05552</cdr:y>
    </cdr:from>
    <cdr:to>
      <cdr:x>0.17589</cdr:x>
      <cdr:y>0.20088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-492671" y="285264"/>
          <a:ext cx="1380568" cy="746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Transferencias de capital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5,00%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0.13915</cdr:x>
      <cdr:y>0.00328</cdr:y>
    </cdr:from>
    <cdr:to>
      <cdr:x>0.36693</cdr:x>
      <cdr:y>0.11732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1092209" y="16830"/>
          <a:ext cx="1787816" cy="585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Activos financieros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0,03%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0.3211</cdr:x>
      <cdr:y>0.15691</cdr:y>
    </cdr:from>
    <cdr:to>
      <cdr:x>0.5432</cdr:x>
      <cdr:y>0.27974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2520280" y="806244"/>
          <a:ext cx="1743245" cy="631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Pasivos financieros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17,11%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0.18048</cdr:x>
      <cdr:y>0.10115</cdr:y>
    </cdr:from>
    <cdr:to>
      <cdr:x>0.25012</cdr:x>
      <cdr:y>0.21603</cdr:y>
    </cdr:to>
    <cdr:cxnSp macro="">
      <cdr:nvCxnSpPr>
        <cdr:cNvPr id="16" name="15 Conector recto"/>
        <cdr:cNvCxnSpPr/>
      </cdr:nvCxnSpPr>
      <cdr:spPr>
        <a:xfrm xmlns:a="http://schemas.openxmlformats.org/drawingml/2006/main" flipV="1">
          <a:off x="1416574" y="519745"/>
          <a:ext cx="546572" cy="59030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0.13405</cdr:x>
      <cdr:y>0.17181</cdr:y>
    </cdr:from>
    <cdr:to>
      <cdr:x>0.14781</cdr:x>
      <cdr:y>0.25589</cdr:y>
    </cdr:to>
    <cdr:cxnSp macro="">
      <cdr:nvCxnSpPr>
        <cdr:cNvPr id="12" name="19 Conector recto"/>
        <cdr:cNvCxnSpPr/>
      </cdr:nvCxnSpPr>
      <cdr:spPr>
        <a:xfrm xmlns:a="http://schemas.openxmlformats.org/drawingml/2006/main">
          <a:off x="1052124" y="882814"/>
          <a:ext cx="108012" cy="43204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0.10694</cdr:x>
      <cdr:y>0.34808</cdr:y>
    </cdr:from>
    <cdr:to>
      <cdr:x>0.10694</cdr:x>
      <cdr:y>0.78251</cdr:y>
    </cdr:to>
    <cdr:cxnSp macro="">
      <cdr:nvCxnSpPr>
        <cdr:cNvPr id="13" name="10 Conector recto"/>
        <cdr:cNvCxnSpPr/>
      </cdr:nvCxnSpPr>
      <cdr:spPr>
        <a:xfrm xmlns:a="http://schemas.openxmlformats.org/drawingml/2006/main">
          <a:off x="839371" y="1788579"/>
          <a:ext cx="0" cy="223224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0.62905</cdr:x>
      <cdr:y>0.2889</cdr:y>
    </cdr:from>
    <cdr:to>
      <cdr:x>0.85254</cdr:x>
      <cdr:y>0.40519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937349" y="1529564"/>
          <a:ext cx="1754145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err="1" smtClean="0">
              <a:solidFill>
                <a:schemeClr val="bg1"/>
              </a:solidFill>
            </a:rPr>
            <a:t>Sescam</a:t>
          </a:r>
          <a:endParaRPr lang="es-ES_tradnl" sz="1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36,74%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0.53371</cdr:y>
    </cdr:from>
    <cdr:to>
      <cdr:x>0.65597</cdr:x>
      <cdr:y>0.73722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924436" y="2825708"/>
          <a:ext cx="1224151" cy="1077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Educación, Cultura y Deportes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22,83%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0.17966</cdr:x>
      <cdr:y>0.3977</cdr:y>
    </cdr:from>
    <cdr:to>
      <cdr:x>0.31602</cdr:x>
      <cdr:y>0.68331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1410158" y="2105628"/>
          <a:ext cx="1070272" cy="1512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Agricultura, Medio Ambiente y Desarrollo Rural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/>
              </a:solidFill>
            </a:rPr>
            <a:t>19,51%</a:t>
          </a:r>
          <a:endParaRPr lang="es-E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0.2889</cdr:y>
    </cdr:from>
    <cdr:to>
      <cdr:x>0.11544</cdr:x>
      <cdr:y>0.45706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-497546" y="1529564"/>
          <a:ext cx="906102" cy="890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Bienestar Social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9,44%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0.00493</cdr:x>
      <cdr:y>0.14083</cdr:y>
    </cdr:from>
    <cdr:to>
      <cdr:x>0.12955</cdr:x>
      <cdr:y>0.24964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38695" y="745638"/>
          <a:ext cx="97811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Fomento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3,60%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0.0406</cdr:x>
      <cdr:y>0.00414</cdr:y>
    </cdr:from>
    <cdr:to>
      <cdr:x>0.26368</cdr:x>
      <cdr:y>0.12043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318642" y="21933"/>
          <a:ext cx="1750983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Economía, Empresas y Empleo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3,57%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0.22554</cdr:x>
      <cdr:y>0.03324</cdr:y>
    </cdr:from>
    <cdr:to>
      <cdr:x>0.3768</cdr:x>
      <cdr:y>0.14953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1770198" y="175992"/>
          <a:ext cx="1187237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Sanidad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1,24%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0.36991</cdr:x>
      <cdr:y>0.01439</cdr:y>
    </cdr:from>
    <cdr:to>
      <cdr:x>0.52118</cdr:x>
      <cdr:y>0.13068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2903407" y="76162"/>
          <a:ext cx="1187237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Hacienda y AA.PP.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1,15%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0.53674</cdr:x>
      <cdr:y>0.00513</cdr:y>
    </cdr:from>
    <cdr:to>
      <cdr:x>0.688</cdr:x>
      <cdr:y>0.12142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4212782" y="27149"/>
          <a:ext cx="1187237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Presidencia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0,79%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0.68812</cdr:x>
      <cdr:y>0.0094</cdr:y>
    </cdr:from>
    <cdr:to>
      <cdr:x>0.86244</cdr:x>
      <cdr:y>0.12569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5400997" y="49775"/>
          <a:ext cx="1368152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Instituto de la Mujer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0,24%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0.82569</cdr:x>
      <cdr:y>0.10123</cdr:y>
    </cdr:from>
    <cdr:to>
      <cdr:x>1</cdr:x>
      <cdr:y>0.21752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6480720" y="535963"/>
          <a:ext cx="1368152" cy="61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Resto secciones</a:t>
          </a:r>
        </a:p>
        <a:p xmlns:a="http://schemas.openxmlformats.org/drawingml/2006/main">
          <a:pPr algn="ctr"/>
          <a:r>
            <a:rPr lang="es-ES_tradnl" sz="1400" b="1" dirty="0" smtClean="0">
              <a:solidFill>
                <a:schemeClr val="bg1">
                  <a:lumMod val="50000"/>
                </a:schemeClr>
              </a:solidFill>
            </a:rPr>
            <a:t>0,89%</a:t>
          </a:r>
          <a:endParaRPr lang="es-ES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0.51453</cdr:x>
      <cdr:y>0.09849</cdr:y>
    </cdr:from>
    <cdr:to>
      <cdr:x>0.60168</cdr:x>
      <cdr:y>0.16958</cdr:y>
    </cdr:to>
    <cdr:cxnSp macro="">
      <cdr:nvCxnSpPr>
        <cdr:cNvPr id="22" name="21 Conector recto"/>
        <cdr:cNvCxnSpPr/>
      </cdr:nvCxnSpPr>
      <cdr:spPr>
        <a:xfrm xmlns:a="http://schemas.openxmlformats.org/drawingml/2006/main" flipV="1">
          <a:off x="4038450" y="521452"/>
          <a:ext cx="684076" cy="37636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0.20719</cdr:x>
      <cdr:y>0.09849</cdr:y>
    </cdr:from>
    <cdr:to>
      <cdr:x>0.40902</cdr:x>
      <cdr:y>0.19524</cdr:y>
    </cdr:to>
    <cdr:cxnSp macro="">
      <cdr:nvCxnSpPr>
        <cdr:cNvPr id="37" name="36 Conector recto"/>
        <cdr:cNvCxnSpPr/>
      </cdr:nvCxnSpPr>
      <cdr:spPr>
        <a:xfrm xmlns:a="http://schemas.openxmlformats.org/drawingml/2006/main">
          <a:off x="1626182" y="521452"/>
          <a:ext cx="1584176" cy="51221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0.65225</cdr:x>
      <cdr:y>0.34708</cdr:y>
    </cdr:from>
    <cdr:to>
      <cdr:x>0.87574</cdr:x>
      <cdr:y>0.46337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119414" y="1837622"/>
          <a:ext cx="1754144" cy="615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Impuestos y tasas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44,87%</a:t>
          </a:r>
          <a:endParaRPr lang="es-E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0.3081</cdr:x>
      <cdr:y>0.47931</cdr:y>
    </cdr:from>
    <cdr:to>
      <cdr:x>0.49541</cdr:x>
      <cdr:y>0.68282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18270" y="2537676"/>
          <a:ext cx="1470162" cy="1077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Transferencias corrientes y de capital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33,62%</a:t>
          </a:r>
          <a:endParaRPr lang="es-E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0.33945</cdr:x>
      <cdr:y>0.22994</cdr:y>
    </cdr:from>
    <cdr:to>
      <cdr:x>0.54751</cdr:x>
      <cdr:y>0.41189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664296" y="1217394"/>
          <a:ext cx="1633027" cy="963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Activos y pasivos financieros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/>
              </a:solidFill>
            </a:rPr>
            <a:t>21,26%</a:t>
          </a:r>
          <a:endParaRPr lang="es-E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</cdr:x>
      <cdr:y>0.24807</cdr:y>
    </cdr:from>
    <cdr:to>
      <cdr:x>0.17431</cdr:x>
      <cdr:y>0.45208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-395536" y="1313392"/>
          <a:ext cx="136815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Ingresos patrimoniales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0,18%</a:t>
          </a:r>
          <a:endParaRPr lang="es-ES" sz="16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0.00917</cdr:x>
      <cdr:y>0.02593</cdr:y>
    </cdr:from>
    <cdr:to>
      <cdr:x>0.22018</cdr:x>
      <cdr:y>0.13474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72008" y="137274"/>
          <a:ext cx="1656184" cy="576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Enajenación de inversiones reales</a:t>
          </a:r>
        </a:p>
        <a:p xmlns:a="http://schemas.openxmlformats.org/drawingml/2006/main">
          <a:pPr algn="ctr"/>
          <a:r>
            <a:rPr lang="es-ES_tradnl" sz="1600" b="1" dirty="0" smtClean="0">
              <a:solidFill>
                <a:schemeClr val="bg1">
                  <a:lumMod val="50000"/>
                </a:schemeClr>
              </a:solidFill>
            </a:rPr>
            <a:t>0,07%</a:t>
          </a:r>
          <a:endParaRPr lang="es-ES" sz="16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7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1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6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75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50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98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2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34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7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3495-264B-43ED-8B7F-6CE17A6CFE5D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3C98-20E3-4028-B730-3D759D173A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7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69" r="1524" b="38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223628" y="1700808"/>
            <a:ext cx="75248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MEJORAR LA CALIDAD DE VIDA DE LAS PERSONAS:</a:t>
            </a:r>
          </a:p>
          <a:p>
            <a:pPr marL="342900" indent="-342900" algn="just">
              <a:buFontTx/>
              <a:buChar char="-"/>
            </a:pP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Consolidando el esfuerzo presupuestario en gasto social de 2016</a:t>
            </a:r>
          </a:p>
          <a:p>
            <a:pPr marL="342900" indent="-342900" algn="just">
              <a:buFontTx/>
              <a:buChar char="-"/>
            </a:pP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2399005" y="683985"/>
            <a:ext cx="44772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TRES GRANDES OBJETIVOS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8" name="36 CuadroTexto"/>
          <p:cNvSpPr txBox="1"/>
          <p:nvPr/>
        </p:nvSpPr>
        <p:spPr>
          <a:xfrm>
            <a:off x="1223628" y="2492896"/>
            <a:ext cx="7452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Impulsando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la inversión en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infraestructuras,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especialmente en educación y sanidad</a:t>
            </a:r>
          </a:p>
        </p:txBody>
      </p:sp>
      <p:sp>
        <p:nvSpPr>
          <p:cNvPr id="22" name="37 CuadroTexto"/>
          <p:cNvSpPr txBox="1"/>
          <p:nvPr/>
        </p:nvSpPr>
        <p:spPr>
          <a:xfrm>
            <a:off x="1223628" y="3573016"/>
            <a:ext cx="7452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GENERAR MÁS RIQUEZA Y EMPLEO: </a:t>
            </a:r>
          </a:p>
          <a:p>
            <a:pPr marL="342900" indent="-342900" algn="just">
              <a:buFontTx/>
              <a:buChar char="-"/>
            </a:pP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Continuando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con las ayudas e incentivos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para el tejido empresarial y el emprendimiento</a:t>
            </a:r>
          </a:p>
          <a:p>
            <a:pPr marL="342900" indent="-342900" algn="just">
              <a:buFontTx/>
              <a:buChar char="-"/>
            </a:pP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38 CuadroTexto"/>
          <p:cNvSpPr txBox="1"/>
          <p:nvPr/>
        </p:nvSpPr>
        <p:spPr>
          <a:xfrm>
            <a:off x="1223628" y="4634552"/>
            <a:ext cx="7452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Potenciando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la investigación y la innovación</a:t>
            </a:r>
            <a:r>
              <a:rPr lang="es-ES" sz="2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para mejorar la competitividad de Castilla-La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Mancha</a:t>
            </a:r>
          </a:p>
        </p:txBody>
      </p:sp>
      <p:sp>
        <p:nvSpPr>
          <p:cNvPr id="27" name="39 CuadroTexto"/>
          <p:cNvSpPr txBox="1"/>
          <p:nvPr/>
        </p:nvSpPr>
        <p:spPr>
          <a:xfrm>
            <a:off x="1223628" y="5677798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MANTENER UNAS CUENTAS PÚBLICAS SANEADAS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32 Flecha arriba"/>
          <p:cNvSpPr/>
          <p:nvPr/>
        </p:nvSpPr>
        <p:spPr>
          <a:xfrm rot="16200000" flipV="1">
            <a:off x="461432" y="1670093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2 Flecha arriba"/>
          <p:cNvSpPr/>
          <p:nvPr/>
        </p:nvSpPr>
        <p:spPr>
          <a:xfrm rot="16200000" flipV="1">
            <a:off x="474492" y="3538078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2 Flecha arriba"/>
          <p:cNvSpPr/>
          <p:nvPr/>
        </p:nvSpPr>
        <p:spPr>
          <a:xfrm rot="16200000" flipV="1">
            <a:off x="478843" y="5649910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3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5117020" y="683985"/>
            <a:ext cx="35594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POLÍTICAS DE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4" name="20 CuadroTexto"/>
          <p:cNvSpPr txBox="1"/>
          <p:nvPr/>
        </p:nvSpPr>
        <p:spPr>
          <a:xfrm>
            <a:off x="323528" y="689544"/>
            <a:ext cx="344947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PARA QUÉ SE GASTA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2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95577"/>
              </p:ext>
            </p:extLst>
          </p:nvPr>
        </p:nvGraphicFramePr>
        <p:xfrm>
          <a:off x="396472" y="1298453"/>
          <a:ext cx="8367452" cy="551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538"/>
                <a:gridCol w="1346057"/>
                <a:gridCol w="1346057"/>
                <a:gridCol w="1346400"/>
                <a:gridCol w="1346400"/>
              </a:tblGrid>
              <a:tr h="57810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bg1"/>
                          </a:solidFill>
                        </a:rPr>
                        <a:t>PROGRAMAS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Presupuesto 2016</a:t>
                      </a:r>
                      <a:endParaRPr lang="es-ES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Presupuesto</a:t>
                      </a:r>
                      <a:r>
                        <a:rPr lang="es-ES_tradnl" sz="1600" baseline="0" dirty="0" smtClean="0"/>
                        <a:t> 2017</a:t>
                      </a:r>
                      <a:endParaRPr lang="es-ES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Absoluta</a:t>
                      </a:r>
                      <a:r>
                        <a:rPr lang="es-ES_tradnl" sz="1600" baseline="0" dirty="0" smtClean="0"/>
                        <a:t> 2016</a:t>
                      </a:r>
                      <a:endParaRPr lang="es-ES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Relativa</a:t>
                      </a:r>
                      <a:r>
                        <a:rPr lang="es-ES_tradnl" sz="1600" baseline="0" dirty="0" smtClean="0"/>
                        <a:t> 2016</a:t>
                      </a:r>
                      <a:endParaRPr lang="es-ES" sz="16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Servicios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Carácter General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141,2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148,4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Servicios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Sociales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664,5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702,3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094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Sanidad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2.599,9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2.692,0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Educación, Cultura y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Deportes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1.550,3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1.626,1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Agricultura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y Medio Ambiente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1.372,8</a:t>
                      </a:r>
                      <a:endParaRPr lang="es-E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1.396,9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3029"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Desarrollo Económico y Empleo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246,3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257,1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1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Infraestructuras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generales, Urbanismo y Vivienda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223,9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245,6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I+D+I y Nuevas Tecnologías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101,6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107,0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116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/>
                          </a:solidFill>
                        </a:rPr>
                        <a:t>GASTO</a:t>
                      </a:r>
                      <a:r>
                        <a:rPr lang="es-ES_tradnl" sz="1600" b="1" baseline="0" dirty="0" smtClean="0">
                          <a:solidFill>
                            <a:schemeClr val="bg1"/>
                          </a:solidFill>
                        </a:rPr>
                        <a:t> NO FINANCIERO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6.900,8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7.175,7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274,9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3,9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8960">
                <a:tc gridSpan="5">
                  <a:txBody>
                    <a:bodyPr/>
                    <a:lstStyle/>
                    <a:p>
                      <a:pPr algn="ctr"/>
                      <a:endParaRPr lang="es-ES" sz="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81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Deuda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pública, Imprevistos y Funciones no Clasificadas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1.519,3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1.765,2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245,9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92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8.420,1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8.941,0</a:t>
                      </a:r>
                      <a:endParaRPr lang="es-E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520,9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6,1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9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5117020" y="683985"/>
            <a:ext cx="355943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POLÍTICAS DE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4" name="20 CuadroTexto"/>
          <p:cNvSpPr txBox="1"/>
          <p:nvPr/>
        </p:nvSpPr>
        <p:spPr>
          <a:xfrm>
            <a:off x="323528" y="689544"/>
            <a:ext cx="344947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PARA QUÉ SE GASTA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12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1" name="1 Gráfico"/>
          <p:cNvGraphicFramePr/>
          <p:nvPr>
            <p:extLst>
              <p:ext uri="{D42A27DB-BD31-4B8C-83A1-F6EECF244321}">
                <p14:modId xmlns:p14="http://schemas.microsoft.com/office/powerpoint/2010/main" val="3668738079"/>
              </p:ext>
            </p:extLst>
          </p:nvPr>
        </p:nvGraphicFramePr>
        <p:xfrm>
          <a:off x="1331640" y="1484784"/>
          <a:ext cx="7200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2 CuadroTexto"/>
          <p:cNvSpPr txBox="1"/>
          <p:nvPr/>
        </p:nvSpPr>
        <p:spPr>
          <a:xfrm>
            <a:off x="229298" y="6309320"/>
            <a:ext cx="369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Porcentaje sobre gasto no financiero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13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1" name="1 Gráfico"/>
          <p:cNvGraphicFramePr/>
          <p:nvPr>
            <p:extLst>
              <p:ext uri="{D42A27DB-BD31-4B8C-83A1-F6EECF244321}">
                <p14:modId xmlns:p14="http://schemas.microsoft.com/office/powerpoint/2010/main" val="428433001"/>
              </p:ext>
            </p:extLst>
          </p:nvPr>
        </p:nvGraphicFramePr>
        <p:xfrm>
          <a:off x="1331640" y="1484784"/>
          <a:ext cx="7200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9 CuadroTexto"/>
          <p:cNvSpPr txBox="1"/>
          <p:nvPr/>
        </p:nvSpPr>
        <p:spPr>
          <a:xfrm>
            <a:off x="1763688" y="683985"/>
            <a:ext cx="56857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900" dirty="0" smtClean="0">
                <a:solidFill>
                  <a:srgbClr val="009900"/>
                </a:solidFill>
              </a:rPr>
              <a:t>CONSOLIDACIÓN DEL GASTO SOCIAL</a:t>
            </a:r>
            <a:endParaRPr lang="es-ES" sz="2900" dirty="0">
              <a:solidFill>
                <a:srgbClr val="009900"/>
              </a:solidFill>
            </a:endParaRPr>
          </a:p>
        </p:txBody>
      </p:sp>
      <p:sp>
        <p:nvSpPr>
          <p:cNvPr id="14" name="2 CuadroTexto"/>
          <p:cNvSpPr txBox="1"/>
          <p:nvPr/>
        </p:nvSpPr>
        <p:spPr>
          <a:xfrm>
            <a:off x="971600" y="1316477"/>
            <a:ext cx="7056784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bg1"/>
                </a:solidFill>
              </a:rPr>
              <a:t>7 de cada 10 euros a la consolidación del Estado de bienestar</a:t>
            </a:r>
            <a:endParaRPr lang="es-ES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12 Gráfico"/>
          <p:cNvGraphicFramePr/>
          <p:nvPr>
            <p:extLst>
              <p:ext uri="{D42A27DB-BD31-4B8C-83A1-F6EECF244321}">
                <p14:modId xmlns:p14="http://schemas.microsoft.com/office/powerpoint/2010/main" val="661662336"/>
              </p:ext>
            </p:extLst>
          </p:nvPr>
        </p:nvGraphicFramePr>
        <p:xfrm>
          <a:off x="-306288" y="1731975"/>
          <a:ext cx="9612560" cy="184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22" name="29 CuadroTexto"/>
          <p:cNvSpPr txBox="1"/>
          <p:nvPr/>
        </p:nvSpPr>
        <p:spPr>
          <a:xfrm>
            <a:off x="1403648" y="4027031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Aumenta </a:t>
            </a:r>
            <a:r>
              <a:rPr lang="es-ES" sz="2100" b="1" dirty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205,8 millones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31 CuadroTexto"/>
          <p:cNvSpPr txBox="1"/>
          <p:nvPr/>
        </p:nvSpPr>
        <p:spPr>
          <a:xfrm>
            <a:off x="1403648" y="5642664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Se ha incrementado en un 11,6% en tan solo dos años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32 CuadroTexto"/>
          <p:cNvSpPr txBox="1"/>
          <p:nvPr/>
        </p:nvSpPr>
        <p:spPr>
          <a:xfrm>
            <a:off x="1403648" y="4885710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13,7 </a:t>
            </a:r>
            <a:r>
              <a:rPr lang="es-ES" sz="2100" b="1" dirty="0">
                <a:solidFill>
                  <a:schemeClr val="bg1">
                    <a:lumMod val="50000"/>
                  </a:schemeClr>
                </a:solidFill>
              </a:rPr>
              <a:t>millones de euros al día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25 Triángulo isósceles"/>
          <p:cNvSpPr/>
          <p:nvPr/>
        </p:nvSpPr>
        <p:spPr>
          <a:xfrm>
            <a:off x="5076056" y="3484458"/>
            <a:ext cx="3528392" cy="2856220"/>
          </a:xfrm>
          <a:prstGeom prst="triangle">
            <a:avLst>
              <a:gd name="adj" fmla="val 5117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36 CuadroTexto"/>
          <p:cNvSpPr txBox="1"/>
          <p:nvPr/>
        </p:nvSpPr>
        <p:spPr>
          <a:xfrm>
            <a:off x="6084168" y="48322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 años se han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37 CuadroTexto"/>
          <p:cNvSpPr txBox="1"/>
          <p:nvPr/>
        </p:nvSpPr>
        <p:spPr>
          <a:xfrm>
            <a:off x="5615745" y="5157192"/>
            <a:ext cx="25848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d</a:t>
            </a:r>
            <a:r>
              <a:rPr lang="es-ES_tradnl" b="1" dirty="0" smtClean="0">
                <a:solidFill>
                  <a:schemeClr val="bg1"/>
                </a:solidFill>
              </a:rPr>
              <a:t>estinado </a:t>
            </a:r>
            <a:r>
              <a:rPr lang="es-ES_tradnl" sz="2300" b="1" dirty="0" smtClean="0">
                <a:solidFill>
                  <a:schemeClr val="bg1"/>
                </a:solidFill>
              </a:rPr>
              <a:t>520 </a:t>
            </a:r>
            <a:r>
              <a:rPr lang="es-ES_tradnl" b="1" dirty="0" smtClean="0">
                <a:solidFill>
                  <a:schemeClr val="bg1"/>
                </a:solidFill>
              </a:rPr>
              <a:t>millones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9" name="38 CuadroTexto"/>
          <p:cNvSpPr txBox="1"/>
          <p:nvPr/>
        </p:nvSpPr>
        <p:spPr>
          <a:xfrm>
            <a:off x="5392249" y="56034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d</a:t>
            </a:r>
            <a:r>
              <a:rPr lang="es-ES_tradnl" b="1" dirty="0" smtClean="0">
                <a:solidFill>
                  <a:schemeClr val="bg1"/>
                </a:solidFill>
              </a:rPr>
              <a:t>e euros más a recuperar el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0" name="39 CuadroTexto"/>
          <p:cNvSpPr txBox="1"/>
          <p:nvPr/>
        </p:nvSpPr>
        <p:spPr>
          <a:xfrm>
            <a:off x="5364088" y="5935052"/>
            <a:ext cx="3024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300" b="1" dirty="0" smtClean="0">
                <a:solidFill>
                  <a:schemeClr val="bg1"/>
                </a:solidFill>
              </a:rPr>
              <a:t>ESTADO DE BIENESTAR </a:t>
            </a:r>
            <a:endParaRPr lang="es-ES" sz="2300" b="1" dirty="0">
              <a:solidFill>
                <a:schemeClr val="bg1"/>
              </a:solidFill>
            </a:endParaRPr>
          </a:p>
        </p:txBody>
      </p:sp>
      <p:sp>
        <p:nvSpPr>
          <p:cNvPr id="31" name="42 CuadroTexto"/>
          <p:cNvSpPr txBox="1"/>
          <p:nvPr/>
        </p:nvSpPr>
        <p:spPr>
          <a:xfrm>
            <a:off x="6372200" y="44371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En dos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2" name="43 CuadroTexto"/>
          <p:cNvSpPr txBox="1"/>
          <p:nvPr/>
        </p:nvSpPr>
        <p:spPr>
          <a:xfrm>
            <a:off x="2411760" y="3068960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5.020,5 millones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32 Flecha arriba"/>
          <p:cNvSpPr/>
          <p:nvPr/>
        </p:nvSpPr>
        <p:spPr>
          <a:xfrm rot="16200000" flipV="1">
            <a:off x="661737" y="3977873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2 Flecha arriba"/>
          <p:cNvSpPr/>
          <p:nvPr/>
        </p:nvSpPr>
        <p:spPr>
          <a:xfrm rot="16200000" flipV="1">
            <a:off x="674797" y="4844378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2 Flecha arriba"/>
          <p:cNvSpPr/>
          <p:nvPr/>
        </p:nvSpPr>
        <p:spPr>
          <a:xfrm rot="16200000" flipV="1">
            <a:off x="670441" y="5745716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3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14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37" name="21 CuadroTexto"/>
          <p:cNvSpPr txBox="1"/>
          <p:nvPr/>
        </p:nvSpPr>
        <p:spPr>
          <a:xfrm>
            <a:off x="6240201" y="1252604"/>
            <a:ext cx="2808000" cy="42601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_tradnl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Puesta en marcha </a:t>
            </a:r>
            <a:r>
              <a:rPr lang="es-ES" sz="1600" b="1" dirty="0">
                <a:solidFill>
                  <a:schemeClr val="bg1"/>
                </a:solidFill>
              </a:rPr>
              <a:t>d</a:t>
            </a:r>
            <a:r>
              <a:rPr lang="es-ES" sz="1600" b="1" dirty="0" smtClean="0">
                <a:solidFill>
                  <a:schemeClr val="bg1"/>
                </a:solidFill>
              </a:rPr>
              <a:t>el Plan Integral de Garantías Ciudadanas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Incremento de las ayudas a domicilio para dependientes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Ampliación de centros para mayores y personas con discapacidad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Apertura del centro para personas con discapacidad de Talavera de la Reina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8" name="22 CuadroTexto"/>
          <p:cNvSpPr txBox="1"/>
          <p:nvPr/>
        </p:nvSpPr>
        <p:spPr>
          <a:xfrm>
            <a:off x="148043" y="1252605"/>
            <a:ext cx="2808000" cy="426014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Plan </a:t>
            </a:r>
            <a:r>
              <a:rPr lang="es-ES" sz="1600" b="1" dirty="0">
                <a:solidFill>
                  <a:schemeClr val="bg1"/>
                </a:solidFill>
              </a:rPr>
              <a:t>de infraestructuras educativas para </a:t>
            </a:r>
            <a:r>
              <a:rPr lang="es-ES" sz="1600" b="1" dirty="0" smtClean="0">
                <a:solidFill>
                  <a:schemeClr val="bg1"/>
                </a:solidFill>
              </a:rPr>
              <a:t>ampliar el número de </a:t>
            </a:r>
            <a:r>
              <a:rPr lang="es-ES" sz="1600" b="1" dirty="0">
                <a:solidFill>
                  <a:schemeClr val="bg1"/>
                </a:solidFill>
              </a:rPr>
              <a:t>colegios y </a:t>
            </a:r>
            <a:r>
              <a:rPr lang="es-ES" sz="1600" b="1" dirty="0" smtClean="0">
                <a:solidFill>
                  <a:schemeClr val="bg1"/>
                </a:solidFill>
              </a:rPr>
              <a:t>eliminar los barracones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Reducción </a:t>
            </a:r>
            <a:r>
              <a:rPr lang="es-ES" sz="1600" b="1" dirty="0">
                <a:solidFill>
                  <a:schemeClr val="bg1"/>
                </a:solidFill>
              </a:rPr>
              <a:t>de manera paulatina </a:t>
            </a:r>
            <a:r>
              <a:rPr lang="es-ES" sz="1600" b="1" dirty="0" smtClean="0">
                <a:solidFill>
                  <a:schemeClr val="bg1"/>
                </a:solidFill>
              </a:rPr>
              <a:t>de las </a:t>
            </a:r>
            <a:r>
              <a:rPr lang="es-ES" sz="1600" b="1" dirty="0">
                <a:solidFill>
                  <a:schemeClr val="bg1"/>
                </a:solidFill>
              </a:rPr>
              <a:t>ratios de </a:t>
            </a:r>
            <a:r>
              <a:rPr lang="es-ES" sz="1600" b="1" dirty="0" smtClean="0">
                <a:solidFill>
                  <a:schemeClr val="bg1"/>
                </a:solidFill>
              </a:rPr>
              <a:t>los colegios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Aumento de la financiación de las universidades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Compra de los terrenos para la construcción del nuevo campus de Guadalajara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17 CuadroTexto"/>
          <p:cNvSpPr txBox="1"/>
          <p:nvPr/>
        </p:nvSpPr>
        <p:spPr>
          <a:xfrm>
            <a:off x="2911611" y="652630"/>
            <a:ext cx="32892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AVANCES SOCIALES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40" name="18 CuadroTexto"/>
          <p:cNvSpPr txBox="1"/>
          <p:nvPr/>
        </p:nvSpPr>
        <p:spPr>
          <a:xfrm>
            <a:off x="148044" y="5621655"/>
            <a:ext cx="8900157" cy="105413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Recuperación del 1,5% salarial, cumpliendo el compromiso con los sindicatos</a:t>
            </a:r>
          </a:p>
          <a:p>
            <a:pPr>
              <a:lnSpc>
                <a:spcPts val="2500"/>
              </a:lnSpc>
            </a:pPr>
            <a:r>
              <a:rPr lang="es-ES_tradnl" sz="2100" b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 </a:t>
            </a:r>
            <a:r>
              <a:rPr lang="es-ES_tradnl" sz="21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Contratación de más personal sanitario</a:t>
            </a:r>
          </a:p>
          <a:p>
            <a:pPr>
              <a:lnSpc>
                <a:spcPts val="2500"/>
              </a:lnSpc>
            </a:pP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415 docentes más contratados para el curso 2017/2018</a:t>
            </a:r>
          </a:p>
        </p:txBody>
      </p:sp>
      <p:sp>
        <p:nvSpPr>
          <p:cNvPr id="41" name="19 CuadroTexto"/>
          <p:cNvSpPr txBox="1"/>
          <p:nvPr/>
        </p:nvSpPr>
        <p:spPr>
          <a:xfrm>
            <a:off x="3199898" y="1252603"/>
            <a:ext cx="2808000" cy="42601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Obras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de los nuevos hospitales de Cuenca, Toledo, Guadalajara y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Albacete y Plan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Funcional del nuevo Hospital de </a:t>
            </a:r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</a:rPr>
              <a:t>Puertollano</a:t>
            </a: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Impulso a la construcción de ocho nuevos centros de salud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Plan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de Renovación Tecnológica </a:t>
            </a: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Sanitaria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Refuerzo de los programas de detección y evaluación del cáncer</a:t>
            </a:r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22196" y="1320589"/>
            <a:ext cx="244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SOCIALES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961215" y="1191221"/>
            <a:ext cx="25810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SANIDAD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69759" y="1194398"/>
            <a:ext cx="25810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endParaRPr lang="es-E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15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37" name="21 CuadroTexto"/>
          <p:cNvSpPr txBox="1"/>
          <p:nvPr/>
        </p:nvSpPr>
        <p:spPr>
          <a:xfrm>
            <a:off x="6267200" y="1611234"/>
            <a:ext cx="2808000" cy="392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Recuperación de la tarjeta joven del transporte colectivo interurbano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Mantenimiento del convenio de transportes con Madrid  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Mejora de la red de infraestructuras hidráulicas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8" name="22 CuadroTexto"/>
          <p:cNvSpPr txBox="1"/>
          <p:nvPr/>
        </p:nvSpPr>
        <p:spPr>
          <a:xfrm>
            <a:off x="226036" y="1611234"/>
            <a:ext cx="2808000" cy="3924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Implantación del Programa Garantía +55 años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Desarrollo del Plan de Autoempleo, Creación de Empresas y Emprendimiento 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Puesta en marcha del Plan de Retorno del Talento para la Juventud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17 CuadroTexto"/>
          <p:cNvSpPr txBox="1"/>
          <p:nvPr/>
        </p:nvSpPr>
        <p:spPr>
          <a:xfrm>
            <a:off x="2564900" y="652630"/>
            <a:ext cx="403655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AVANCES ECONÓMICOS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40" name="18 CuadroTexto"/>
          <p:cNvSpPr txBox="1"/>
          <p:nvPr/>
        </p:nvSpPr>
        <p:spPr>
          <a:xfrm>
            <a:off x="226036" y="5913864"/>
            <a:ext cx="8810460" cy="4129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    Renovación de la plataforma tecnológica del 112</a:t>
            </a:r>
          </a:p>
        </p:txBody>
      </p:sp>
      <p:sp>
        <p:nvSpPr>
          <p:cNvPr id="41" name="19 CuadroTexto"/>
          <p:cNvSpPr txBox="1"/>
          <p:nvPr/>
        </p:nvSpPr>
        <p:spPr>
          <a:xfrm>
            <a:off x="3246618" y="1521626"/>
            <a:ext cx="2808000" cy="401648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Impulso a la incorporación de jóvenes a la agricultura y la ganadería</a:t>
            </a: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Realización de nuevas obras de regadío, como Elche de la Sierra y </a:t>
            </a:r>
            <a:r>
              <a:rPr lang="es-ES" sz="1600" b="1" dirty="0" err="1" smtClean="0">
                <a:solidFill>
                  <a:schemeClr val="bg1">
                    <a:lumMod val="50000"/>
                  </a:schemeClr>
                </a:solidFill>
              </a:rPr>
              <a:t>Cogolludo</a:t>
            </a: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endParaRPr lang="es-E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ts val="1920"/>
              </a:lnSpc>
              <a:spcBef>
                <a:spcPts val="300"/>
              </a:spcBef>
            </a:pPr>
            <a:r>
              <a:rPr lang="es-ES" sz="1600" b="1" dirty="0" smtClean="0">
                <a:solidFill>
                  <a:schemeClr val="bg1">
                    <a:lumMod val="50000"/>
                  </a:schemeClr>
                </a:solidFill>
              </a:rPr>
              <a:t>Aumento de los incentivos en industria agroalimentaria y potenciación de la biomasa forestal</a:t>
            </a:r>
            <a:endParaRPr lang="es-E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80686" y="1844783"/>
            <a:ext cx="2581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E INFRAESTRUCTURAS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360104" y="1591358"/>
            <a:ext cx="2581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Y MEDIO AMBIENTE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841537" y="1844783"/>
            <a:ext cx="156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 Y ECONOMÍA</a:t>
            </a:r>
            <a:endParaRPr lang="es-ES" sz="2100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787786" y="5896461"/>
            <a:ext cx="25810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EMERGENCIAS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39" name="17 CuadroTexto"/>
          <p:cNvSpPr txBox="1"/>
          <p:nvPr/>
        </p:nvSpPr>
        <p:spPr>
          <a:xfrm>
            <a:off x="643632" y="652630"/>
            <a:ext cx="80217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NOVEDADES DEL NUEVO PRESUPUESTO DE 2017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493" y="1090235"/>
            <a:ext cx="8865329" cy="5891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Se incrementa la financiación del Programa de Agricultura Ecológica en 18,5 millones, hasta los 38,5 millones </a:t>
            </a:r>
          </a:p>
          <a:p>
            <a:pPr marL="342900" indent="-342900" algn="just"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Nueva partida para las compensaciones a los agricultores con explotaciones dentro de zonas ZEPA, con 6,3 millones</a:t>
            </a:r>
            <a:endParaRPr lang="es-ES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Para las actuaciones sobre el amianto en Toledo se destinan 2,5 millones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Hasta </a:t>
            </a:r>
            <a:r>
              <a:rPr lang="es-ES_tradnl" b="1" dirty="0">
                <a:solidFill>
                  <a:schemeClr val="bg1">
                    <a:lumMod val="65000"/>
                  </a:schemeClr>
                </a:solidFill>
              </a:rPr>
              <a:t>810.000 euros en nuevas dotaciones del Fondo Verde para actuaciones de protección de la naturaleza y fauna en la Red de Áreas Protegidas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</a:rPr>
              <a:t>La partida para medidas de educación ambiental se dota con 110.000 euros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Contratación de los docentes interinos desde el 1 de septiembre hasta el 31 de agosto desde el próximo curso 2017/2018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Reducción de las horas lectivas en Secundaria y Bachillerato en el próximo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curso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Al </a:t>
            </a:r>
            <a:r>
              <a:rPr lang="es-ES_tradnl" b="1" dirty="0">
                <a:solidFill>
                  <a:schemeClr val="bg1">
                    <a:lumMod val="65000"/>
                  </a:schemeClr>
                </a:solidFill>
              </a:rPr>
              <a:t>Parque Arqueológico de </a:t>
            </a:r>
            <a:r>
              <a:rPr lang="es-ES_tradnl" b="1" dirty="0" err="1">
                <a:solidFill>
                  <a:schemeClr val="bg1">
                    <a:lumMod val="65000"/>
                  </a:schemeClr>
                </a:solidFill>
              </a:rPr>
              <a:t>Carranque</a:t>
            </a:r>
            <a:r>
              <a:rPr lang="es-ES_tradnl" b="1" dirty="0">
                <a:solidFill>
                  <a:schemeClr val="bg1">
                    <a:lumMod val="65000"/>
                  </a:schemeClr>
                </a:solidFill>
              </a:rPr>
              <a:t> se destinará una nueva partida de 60.000 euros</a:t>
            </a:r>
          </a:p>
          <a:p>
            <a:pPr marL="342900" indent="-342900" algn="just">
              <a:lnSpc>
                <a:spcPts val="216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/>
            </a:pPr>
            <a:endParaRPr lang="es-ES_tradnl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39" name="17 CuadroTexto"/>
          <p:cNvSpPr txBox="1"/>
          <p:nvPr/>
        </p:nvSpPr>
        <p:spPr>
          <a:xfrm>
            <a:off x="530429" y="626503"/>
            <a:ext cx="802174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NOVEDADES DEL NUEVO PRESUPUESTO DE 2017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0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17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250" y="1130690"/>
            <a:ext cx="8995954" cy="541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Dotación de 90.000 euros para el Conservatorio de Música de Mota del Cuervo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</a:rPr>
              <a:t>Nueva partida de 300.000 euros para el inicio de los trabajos de cesión a Toledo y Cuenca de parte de la colección de arte moderno y contemporáneo del marchante Roberto </a:t>
            </a: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Polo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Nueva partida de 2 millones para la recuperación económica de ciudades en declive socioeconómico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A las zonas en despoblamiento se destinará una nueva partida de 3 millones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</a:rPr>
              <a:t>Más personal para agilizar la tramitación de los expedientes en materia de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Dependencia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</a:rPr>
              <a:t>Nueva partida de 9 millones, que se financiará con fondos finalistas procedentes del 0,7% de la declaración de la Renta, para proyectos que cumplan la normativa sobre la materia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Incorporación de una nueva partida de 75.000 euros para la evaluación del Plan Integral de Garantías Ciudadanas</a:t>
            </a: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endParaRPr lang="es-ES_tradnl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ts val="2000"/>
              </a:lnSpc>
              <a:spcBef>
                <a:spcPts val="100"/>
              </a:spcBef>
              <a:buClr>
                <a:srgbClr val="009900"/>
              </a:buClr>
              <a:buFont typeface="+mj-lt"/>
              <a:buAutoNum type="arabicPeriod" startAt="9"/>
            </a:pPr>
            <a:r>
              <a:rPr lang="es-ES_tradnl" b="1" dirty="0" smtClean="0">
                <a:solidFill>
                  <a:schemeClr val="bg1">
                    <a:lumMod val="65000"/>
                  </a:schemeClr>
                </a:solidFill>
              </a:rPr>
              <a:t>Las ayudas de Cooperación al Desarrollo se incrementan hasta los 2,8 millones</a:t>
            </a:r>
            <a:endParaRPr lang="es-ES_tradn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42257" y="683985"/>
            <a:ext cx="37062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CAPÍTULOS DE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1" name="20 CuadroTexto"/>
          <p:cNvSpPr txBox="1"/>
          <p:nvPr/>
        </p:nvSpPr>
        <p:spPr>
          <a:xfrm>
            <a:off x="323528" y="689544"/>
            <a:ext cx="30491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EN QUÉ SE GASTA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1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73098"/>
              </p:ext>
            </p:extLst>
          </p:nvPr>
        </p:nvGraphicFramePr>
        <p:xfrm>
          <a:off x="158576" y="1268760"/>
          <a:ext cx="8877920" cy="5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512000"/>
                <a:gridCol w="1512000"/>
                <a:gridCol w="1486800"/>
                <a:gridCol w="14868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</a:rPr>
                        <a:t>CAPÍTULOS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Presupuesto 2016</a:t>
                      </a:r>
                      <a:endParaRPr lang="es-ES" sz="14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Presupuesto</a:t>
                      </a:r>
                      <a:r>
                        <a:rPr lang="es-ES_tradnl" sz="1400" baseline="0" dirty="0" smtClean="0"/>
                        <a:t> 2017</a:t>
                      </a:r>
                      <a:endParaRPr lang="es-ES" sz="14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Absoluta</a:t>
                      </a:r>
                      <a:endParaRPr lang="es-ES" sz="16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Relativa</a:t>
                      </a:r>
                      <a:r>
                        <a:rPr lang="es-ES_tradnl" sz="1600" baseline="0" dirty="0" smtClean="0"/>
                        <a:t> %</a:t>
                      </a:r>
                      <a:endParaRPr lang="es-ES" sz="1600" dirty="0"/>
                    </a:p>
                  </a:txBody>
                  <a:tcPr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Gastos de Personal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2.895,0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3.014,6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119,5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Gasto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Bienes Corrientes y Servicios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1.139,5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1.181,6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Gastos Financieros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221,8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236,1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Transferencias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corrientes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2.307,6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2.345,6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Fondo de contingencia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410,9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OPERACIONES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CORRIENTES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6.565,8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6.786,3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220,5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Inversiones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reales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149,9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175,0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Transferencias de capital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398,3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444,8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46,4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OPERACIONES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CAPITAL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548,3</a:t>
                      </a:r>
                      <a:endParaRPr lang="es-E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619,8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71,5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/>
                          </a:solidFill>
                        </a:rPr>
                        <a:t>OPERACIONES</a:t>
                      </a:r>
                      <a:r>
                        <a:rPr lang="es-ES_tradnl" sz="1400" b="1" baseline="0" dirty="0" smtClean="0">
                          <a:solidFill>
                            <a:schemeClr val="bg1"/>
                          </a:solidFill>
                        </a:rPr>
                        <a:t> NO FINANCIERAS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7.114,2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7.406,2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292,0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4,1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Activos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financieros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Pasivos Financieros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1.302,5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1.531,4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228,9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/>
                          </a:solidFill>
                        </a:rPr>
                        <a:t>OPERACIONES</a:t>
                      </a:r>
                      <a:r>
                        <a:rPr lang="es-ES_tradnl" sz="1400" b="1" baseline="0" dirty="0" smtClean="0">
                          <a:solidFill>
                            <a:schemeClr val="bg1"/>
                          </a:solidFill>
                        </a:rPr>
                        <a:t> FINANCIERAS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1.305,9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1.534,8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228,9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17,5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8.420,1</a:t>
                      </a:r>
                      <a:endParaRPr lang="es-E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8.941,0</a:t>
                      </a:r>
                      <a:endParaRPr lang="es-ES" sz="2000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520,9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6,1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3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42257" y="683985"/>
            <a:ext cx="370620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CAPÍTULOS DE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1" name="20 CuadroTexto"/>
          <p:cNvSpPr txBox="1"/>
          <p:nvPr/>
        </p:nvSpPr>
        <p:spPr>
          <a:xfrm>
            <a:off x="323528" y="689544"/>
            <a:ext cx="304916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EN QUÉ SE GASTA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13" name="2 Gráfico"/>
          <p:cNvGraphicFramePr/>
          <p:nvPr>
            <p:extLst>
              <p:ext uri="{D42A27DB-BD31-4B8C-83A1-F6EECF244321}">
                <p14:modId xmlns:p14="http://schemas.microsoft.com/office/powerpoint/2010/main" val="2808902343"/>
              </p:ext>
            </p:extLst>
          </p:nvPr>
        </p:nvGraphicFramePr>
        <p:xfrm>
          <a:off x="492671" y="1487552"/>
          <a:ext cx="7848872" cy="51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 CuadroTexto"/>
          <p:cNvSpPr txBox="1"/>
          <p:nvPr/>
        </p:nvSpPr>
        <p:spPr>
          <a:xfrm>
            <a:off x="979141" y="1124744"/>
            <a:ext cx="6997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>
                    <a:lumMod val="50000"/>
                  </a:schemeClr>
                </a:solidFill>
              </a:rPr>
              <a:t>El presupuesto de 2017 asciende a  </a:t>
            </a:r>
            <a:r>
              <a:rPr lang="es-ES_tradnl" sz="3200" b="1" dirty="0" smtClean="0">
                <a:solidFill>
                  <a:schemeClr val="bg1">
                    <a:lumMod val="50000"/>
                  </a:schemeClr>
                </a:solidFill>
              </a:rPr>
              <a:t>8.941 millones de euros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10 Gráfico"/>
          <p:cNvGraphicFramePr/>
          <p:nvPr>
            <p:extLst>
              <p:ext uri="{D42A27DB-BD31-4B8C-83A1-F6EECF244321}">
                <p14:modId xmlns:p14="http://schemas.microsoft.com/office/powerpoint/2010/main" val="2872590229"/>
              </p:ext>
            </p:extLst>
          </p:nvPr>
        </p:nvGraphicFramePr>
        <p:xfrm>
          <a:off x="-1260722" y="2292303"/>
          <a:ext cx="6930806" cy="442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3 CuadroTexto"/>
          <p:cNvSpPr txBox="1"/>
          <p:nvPr/>
        </p:nvSpPr>
        <p:spPr>
          <a:xfrm>
            <a:off x="6508137" y="2790220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520,9 millones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4 CuadroTexto"/>
          <p:cNvSpPr txBox="1"/>
          <p:nvPr/>
        </p:nvSpPr>
        <p:spPr>
          <a:xfrm>
            <a:off x="6045295" y="4725144"/>
            <a:ext cx="26642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Diseñado para cumplir: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Objetivo de déficit del 0,6% del PIB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Objetivo de deuda pública del 35% del PIB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6189311" y="35010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Presupuesto no financiero: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7.170,1 M€,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incremento del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4,0%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1" name="18 Flecha arriba"/>
          <p:cNvSpPr/>
          <p:nvPr/>
        </p:nvSpPr>
        <p:spPr>
          <a:xfrm>
            <a:off x="6045295" y="2510726"/>
            <a:ext cx="432048" cy="55898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19 CuadroTexto"/>
          <p:cNvSpPr txBox="1"/>
          <p:nvPr/>
        </p:nvSpPr>
        <p:spPr>
          <a:xfrm>
            <a:off x="6261319" y="2420888"/>
            <a:ext cx="240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6,2% respecto a 2016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1475656" y="683985"/>
            <a:ext cx="61003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900" dirty="0" smtClean="0">
                <a:solidFill>
                  <a:srgbClr val="009900"/>
                </a:solidFill>
              </a:rPr>
              <a:t>AMORTIZACIÓN DE LA DEUDA PÚBLICA</a:t>
            </a:r>
            <a:endParaRPr lang="es-ES" sz="2900" dirty="0">
              <a:solidFill>
                <a:srgbClr val="009900"/>
              </a:solidFill>
            </a:endParaRPr>
          </a:p>
        </p:txBody>
      </p:sp>
      <p:graphicFrame>
        <p:nvGraphicFramePr>
          <p:cNvPr id="17" name="1 Gráfico"/>
          <p:cNvGraphicFramePr/>
          <p:nvPr>
            <p:extLst>
              <p:ext uri="{D42A27DB-BD31-4B8C-83A1-F6EECF244321}">
                <p14:modId xmlns:p14="http://schemas.microsoft.com/office/powerpoint/2010/main" val="370418473"/>
              </p:ext>
            </p:extLst>
          </p:nvPr>
        </p:nvGraphicFramePr>
        <p:xfrm>
          <a:off x="501138" y="1374499"/>
          <a:ext cx="6203321" cy="417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22 Rectángulo"/>
          <p:cNvSpPr/>
          <p:nvPr/>
        </p:nvSpPr>
        <p:spPr>
          <a:xfrm>
            <a:off x="6380423" y="3035046"/>
            <a:ext cx="216024" cy="18466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3 Rectángulo"/>
          <p:cNvSpPr/>
          <p:nvPr/>
        </p:nvSpPr>
        <p:spPr>
          <a:xfrm>
            <a:off x="6372200" y="4255407"/>
            <a:ext cx="216024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1 CuadroTexto"/>
          <p:cNvSpPr txBox="1"/>
          <p:nvPr/>
        </p:nvSpPr>
        <p:spPr>
          <a:xfrm>
            <a:off x="6619455" y="2608920"/>
            <a:ext cx="1696961" cy="12215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Vencimientos de préstamos suscritos de mayo de 2011 a mayo de 2015</a:t>
            </a:r>
          </a:p>
        </p:txBody>
      </p:sp>
      <p:sp>
        <p:nvSpPr>
          <p:cNvPr id="24" name="1 CuadroTexto"/>
          <p:cNvSpPr txBox="1"/>
          <p:nvPr/>
        </p:nvSpPr>
        <p:spPr>
          <a:xfrm>
            <a:off x="6756992" y="3970336"/>
            <a:ext cx="1415093" cy="7548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Resto de vencimientos de préstamos</a:t>
            </a:r>
          </a:p>
        </p:txBody>
      </p:sp>
      <p:sp>
        <p:nvSpPr>
          <p:cNvPr id="25" name="28 CuadroTexto"/>
          <p:cNvSpPr txBox="1"/>
          <p:nvPr/>
        </p:nvSpPr>
        <p:spPr>
          <a:xfrm>
            <a:off x="467544" y="5581109"/>
            <a:ext cx="828092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300" b="1" dirty="0" smtClean="0">
                <a:solidFill>
                  <a:schemeClr val="bg1"/>
                </a:solidFill>
              </a:rPr>
              <a:t>El 74% de los vencimientos de deuda pública en 2017 corresponden a préstamos suscritos durante la anterior legislatura</a:t>
            </a:r>
            <a:endParaRPr lang="es-ES" sz="2300" b="1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68145" y="1484784"/>
            <a:ext cx="2880320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300" b="1" dirty="0" smtClean="0">
                <a:solidFill>
                  <a:schemeClr val="bg1"/>
                </a:solidFill>
              </a:rPr>
              <a:t>1.519,6 millones para amortizar deuda </a:t>
            </a:r>
            <a:endParaRPr lang="es-ES" sz="2300" b="1" dirty="0">
              <a:solidFill>
                <a:schemeClr val="bg1"/>
              </a:solidFill>
            </a:endParaRPr>
          </a:p>
        </p:txBody>
      </p:sp>
      <p:sp>
        <p:nvSpPr>
          <p:cNvPr id="27" name="2 CuadroTexto"/>
          <p:cNvSpPr txBox="1"/>
          <p:nvPr/>
        </p:nvSpPr>
        <p:spPr>
          <a:xfrm>
            <a:off x="3635896" y="32849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1.126,9 millones €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21 CuadroTexto"/>
          <p:cNvSpPr txBox="1"/>
          <p:nvPr/>
        </p:nvSpPr>
        <p:spPr>
          <a:xfrm>
            <a:off x="1691680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392,7 millones €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21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9 CuadroTexto"/>
          <p:cNvSpPr txBox="1"/>
          <p:nvPr/>
        </p:nvSpPr>
        <p:spPr>
          <a:xfrm>
            <a:off x="70324" y="683985"/>
            <a:ext cx="896617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LAS GRANDES CIFRAS DE LA DISTRIBUCIÓN DEL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30" name="18 CuadroTexto"/>
          <p:cNvSpPr txBox="1"/>
          <p:nvPr/>
        </p:nvSpPr>
        <p:spPr>
          <a:xfrm>
            <a:off x="1187624" y="2564904"/>
            <a:ext cx="648072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13,7 millones para el Estado de bienestar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1" name="19 CuadroTexto"/>
          <p:cNvSpPr txBox="1"/>
          <p:nvPr/>
        </p:nvSpPr>
        <p:spPr>
          <a:xfrm>
            <a:off x="2555776" y="1577836"/>
            <a:ext cx="387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Cada día se destinarán: 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20 CuadroTexto"/>
          <p:cNvSpPr txBox="1"/>
          <p:nvPr/>
        </p:nvSpPr>
        <p:spPr>
          <a:xfrm>
            <a:off x="1187624" y="3769876"/>
            <a:ext cx="6480720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5,5 millones al desarrollo económico y la creación de empleo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3" name="21 CuadroTexto"/>
          <p:cNvSpPr txBox="1"/>
          <p:nvPr/>
        </p:nvSpPr>
        <p:spPr>
          <a:xfrm>
            <a:off x="1187624" y="5373216"/>
            <a:ext cx="648072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1,7 millones a inversiones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6732240" y="683985"/>
            <a:ext cx="197143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SECCIONES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689544"/>
            <a:ext cx="46540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QUIÉN GESTIONA EL GASTO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2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14968"/>
              </p:ext>
            </p:extLst>
          </p:nvPr>
        </p:nvGraphicFramePr>
        <p:xfrm>
          <a:off x="467544" y="1258931"/>
          <a:ext cx="8352000" cy="555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1368000"/>
                <a:gridCol w="1368000"/>
                <a:gridCol w="1368000"/>
                <a:gridCol w="1368000"/>
              </a:tblGrid>
              <a:tr h="464797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bg1"/>
                          </a:solidFill>
                        </a:rPr>
                        <a:t>SECCIONES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Presupuesto 2016</a:t>
                      </a:r>
                      <a:endParaRPr lang="es-ES" sz="16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Presupuesto</a:t>
                      </a:r>
                      <a:r>
                        <a:rPr lang="es-ES_tradnl" sz="1600" baseline="0" dirty="0" smtClean="0"/>
                        <a:t> 2017</a:t>
                      </a:r>
                      <a:endParaRPr lang="es-ES" sz="16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Absoluta</a:t>
                      </a:r>
                      <a:r>
                        <a:rPr lang="es-ES_tradnl" sz="1600" baseline="0" dirty="0" smtClean="0"/>
                        <a:t> 2016</a:t>
                      </a:r>
                      <a:endParaRPr lang="es-ES" sz="16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Relativa</a:t>
                      </a:r>
                      <a:r>
                        <a:rPr lang="es-ES_tradnl" sz="1600" baseline="0" dirty="0" smtClean="0"/>
                        <a:t> % 2016</a:t>
                      </a:r>
                      <a:endParaRPr lang="es-ES" sz="1600" dirty="0"/>
                    </a:p>
                  </a:txBody>
                  <a:tcPr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SESCAM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2.552,7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2.639,6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87,0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Educación, Cultura y Deportes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1.562,4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1.640,5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78,0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797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Agricultura,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Medio Ambiente y Desarrollo Rural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1.378,7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1.401,7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Bienestar Social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642,4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678,4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36,0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Fomento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233,9</a:t>
                      </a:r>
                      <a:endParaRPr lang="es-E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258,7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Economía, Empresas y Empleo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245,6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256,3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Sanidad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83,0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Hacienda y AA.PP.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77,0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Presidencia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la Junta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54,5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Instituto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la Mujer</a:t>
                      </a:r>
                      <a:endParaRPr lang="es-E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Deuda</a:t>
                      </a:r>
                      <a:r>
                        <a:rPr lang="es-ES_tradnl" sz="16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pública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1.516,4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1.755,5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239,1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Resto secciones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56,4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64,2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8.420,1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8.941,0</a:t>
                      </a:r>
                      <a:endParaRPr lang="es-ES" dirty="0"/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520,9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6,1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5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6732240" y="683985"/>
            <a:ext cx="197143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SECCIONES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689544"/>
            <a:ext cx="46540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QUIÉN GESTIONA EL GASTO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2 Gráfico"/>
          <p:cNvGraphicFramePr/>
          <p:nvPr>
            <p:extLst>
              <p:ext uri="{D42A27DB-BD31-4B8C-83A1-F6EECF244321}">
                <p14:modId xmlns:p14="http://schemas.microsoft.com/office/powerpoint/2010/main" val="1258695075"/>
              </p:ext>
            </p:extLst>
          </p:nvPr>
        </p:nvGraphicFramePr>
        <p:xfrm>
          <a:off x="503548" y="1487552"/>
          <a:ext cx="7848872" cy="529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43 CuadroTexto"/>
          <p:cNvSpPr txBox="1"/>
          <p:nvPr/>
        </p:nvSpPr>
        <p:spPr>
          <a:xfrm>
            <a:off x="179512" y="63720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</a:rPr>
              <a:t>Porcentaje sobre gasto no financiero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8 Conector recto"/>
          <p:cNvCxnSpPr/>
          <p:nvPr/>
        </p:nvCxnSpPr>
        <p:spPr>
          <a:xfrm>
            <a:off x="4266550" y="1999885"/>
            <a:ext cx="72008" cy="4483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2 Conector recto"/>
          <p:cNvCxnSpPr/>
          <p:nvPr/>
        </p:nvCxnSpPr>
        <p:spPr>
          <a:xfrm flipV="1">
            <a:off x="4626590" y="1855869"/>
            <a:ext cx="1584176" cy="5203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17 Conector recto"/>
          <p:cNvCxnSpPr/>
          <p:nvPr/>
        </p:nvCxnSpPr>
        <p:spPr>
          <a:xfrm flipV="1">
            <a:off x="4770606" y="2268237"/>
            <a:ext cx="2232248" cy="1080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6 Conector recto"/>
          <p:cNvCxnSpPr/>
          <p:nvPr/>
        </p:nvCxnSpPr>
        <p:spPr>
          <a:xfrm>
            <a:off x="2826390" y="2116059"/>
            <a:ext cx="1296144" cy="33219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8 Conector recto"/>
          <p:cNvCxnSpPr/>
          <p:nvPr/>
        </p:nvCxnSpPr>
        <p:spPr>
          <a:xfrm>
            <a:off x="1386230" y="2512103"/>
            <a:ext cx="1728192" cy="1276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1 Conector recto"/>
          <p:cNvCxnSpPr/>
          <p:nvPr/>
        </p:nvCxnSpPr>
        <p:spPr>
          <a:xfrm flipV="1">
            <a:off x="1242214" y="3080005"/>
            <a:ext cx="864096" cy="2160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9 CuadroTexto"/>
          <p:cNvSpPr txBox="1"/>
          <p:nvPr/>
        </p:nvSpPr>
        <p:spPr>
          <a:xfrm>
            <a:off x="6765935" y="683985"/>
            <a:ext cx="198252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CAPÍTULOS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8" name="20 CuadroTexto"/>
          <p:cNvSpPr txBox="1"/>
          <p:nvPr/>
        </p:nvSpPr>
        <p:spPr>
          <a:xfrm>
            <a:off x="251520" y="689544"/>
            <a:ext cx="47691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PRESUPUESTO DE INGRESOS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2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73187"/>
              </p:ext>
            </p:extLst>
          </p:nvPr>
        </p:nvGraphicFramePr>
        <p:xfrm>
          <a:off x="158576" y="1268760"/>
          <a:ext cx="8877920" cy="5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512000"/>
                <a:gridCol w="1512000"/>
                <a:gridCol w="1486800"/>
                <a:gridCol w="14868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solidFill>
                            <a:schemeClr val="bg1"/>
                          </a:solidFill>
                        </a:rPr>
                        <a:t>CAPÍTULOS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Presupuesto 2016</a:t>
                      </a:r>
                      <a:endParaRPr lang="es-ES" sz="14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 smtClean="0"/>
                        <a:t>Presupuesto</a:t>
                      </a:r>
                      <a:r>
                        <a:rPr lang="es-ES_tradnl" sz="1400" baseline="0" dirty="0" smtClean="0"/>
                        <a:t> 2017</a:t>
                      </a:r>
                      <a:endParaRPr lang="es-ES" sz="14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Absoluta</a:t>
                      </a:r>
                      <a:endParaRPr lang="es-ES" sz="1600" dirty="0"/>
                    </a:p>
                  </a:txBody>
                  <a:tcP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/>
                        <a:t>Var. Relativa</a:t>
                      </a:r>
                      <a:r>
                        <a:rPr lang="es-ES_tradnl" sz="1600" baseline="0" dirty="0" smtClean="0"/>
                        <a:t> %</a:t>
                      </a:r>
                      <a:endParaRPr lang="es-ES" sz="1600" dirty="0"/>
                    </a:p>
                  </a:txBody>
                  <a:tcPr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 Impuestos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directos</a:t>
                      </a:r>
                      <a:endParaRPr lang="es-ES_tradnl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1.191,0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1.257,3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66,3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Impuestos indirectos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2.557,1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2.545,9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-11,2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-0,4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Tasas, precios públicos y otros</a:t>
                      </a:r>
                      <a:endParaRPr lang="es-ES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212,9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208,6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-4,3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-2,0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Transferencias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corrientes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2.266,8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2.590,4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323,5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Ingresos patrimoniales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11,7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INGRESO</a:t>
                      </a: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CORRIENTES</a:t>
                      </a:r>
                      <a:endParaRPr lang="es-ES" sz="14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6.239,6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6.618,4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378,7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 Enajenación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de i</a:t>
                      </a: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nversiones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reales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15,3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-9,4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-61,6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 Transferencias de capital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435,7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416,2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-19,5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-4,4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INGRESOS DE CAPITAL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451,0</a:t>
                      </a:r>
                      <a:endParaRPr lang="es-E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422,1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-28,9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-6,4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baseline="0" dirty="0" smtClean="0">
                          <a:solidFill>
                            <a:schemeClr val="bg1"/>
                          </a:solidFill>
                        </a:rPr>
                        <a:t>TOTAL INGRESOS NO FINANCIEROS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6.690,7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7.040,5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349,8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5,2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8. Activos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financieros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3,2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9.</a:t>
                      </a:r>
                      <a:r>
                        <a:rPr lang="es-ES_tradnl" sz="14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Pasivos Financieros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1.726,1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1.897,1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171,0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s-ES_tradnl" sz="1400" b="1" baseline="0" dirty="0" smtClean="0">
                          <a:solidFill>
                            <a:schemeClr val="bg1"/>
                          </a:solidFill>
                        </a:rPr>
                        <a:t> INGRESOS FINANCIEROS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1.729,4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1.900,5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171,1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9,8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E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8.420,1</a:t>
                      </a:r>
                      <a:endParaRPr lang="es-E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8.941,0</a:t>
                      </a:r>
                      <a:endParaRPr lang="es-ES" sz="2000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520,9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b="1" dirty="0" smtClean="0">
                          <a:solidFill>
                            <a:schemeClr val="bg1"/>
                          </a:solidFill>
                        </a:rPr>
                        <a:t>6,1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25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6721148" y="683985"/>
            <a:ext cx="198252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CAPÍTULOS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3" name="20 CuadroTexto"/>
          <p:cNvSpPr txBox="1"/>
          <p:nvPr/>
        </p:nvSpPr>
        <p:spPr>
          <a:xfrm>
            <a:off x="234858" y="689544"/>
            <a:ext cx="47691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PRESUPUESTO DE INGRESOS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14" name="2 Gráfico"/>
          <p:cNvGraphicFramePr/>
          <p:nvPr>
            <p:extLst>
              <p:ext uri="{D42A27DB-BD31-4B8C-83A1-F6EECF244321}">
                <p14:modId xmlns:p14="http://schemas.microsoft.com/office/powerpoint/2010/main" val="1198141569"/>
              </p:ext>
            </p:extLst>
          </p:nvPr>
        </p:nvGraphicFramePr>
        <p:xfrm>
          <a:off x="395536" y="1340768"/>
          <a:ext cx="7848872" cy="529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23 Conector recto"/>
          <p:cNvCxnSpPr/>
          <p:nvPr/>
        </p:nvCxnSpPr>
        <p:spPr>
          <a:xfrm flipH="1" flipV="1">
            <a:off x="1403649" y="3245474"/>
            <a:ext cx="234644" cy="523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5 Conector recto"/>
          <p:cNvCxnSpPr/>
          <p:nvPr/>
        </p:nvCxnSpPr>
        <p:spPr>
          <a:xfrm flipH="1" flipV="1">
            <a:off x="1638293" y="2198122"/>
            <a:ext cx="45005" cy="10801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26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20 CuadroTexto"/>
          <p:cNvSpPr txBox="1"/>
          <p:nvPr/>
        </p:nvSpPr>
        <p:spPr>
          <a:xfrm>
            <a:off x="2487742" y="660010"/>
            <a:ext cx="402847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3100" dirty="0" smtClean="0">
                <a:solidFill>
                  <a:srgbClr val="009900"/>
                </a:solidFill>
              </a:rPr>
              <a:t>SE MEJORA LA GESTIÓN</a:t>
            </a:r>
            <a:endParaRPr lang="es-ES" sz="3100" dirty="0">
              <a:solidFill>
                <a:srgbClr val="009900"/>
              </a:solidFill>
            </a:endParaRPr>
          </a:p>
        </p:txBody>
      </p:sp>
      <p:graphicFrame>
        <p:nvGraphicFramePr>
          <p:cNvPr id="23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97545"/>
              </p:ext>
            </p:extLst>
          </p:nvPr>
        </p:nvGraphicFramePr>
        <p:xfrm>
          <a:off x="431927" y="1628802"/>
          <a:ext cx="8244529" cy="417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000"/>
                <a:gridCol w="1519934"/>
                <a:gridCol w="1629880"/>
                <a:gridCol w="1602715"/>
              </a:tblGrid>
              <a:tr h="551622"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Presupuesto 2016</a:t>
                      </a:r>
                      <a:endParaRPr lang="es-ES" sz="1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Presupuesto</a:t>
                      </a:r>
                      <a:r>
                        <a:rPr lang="es-ES_tradnl" sz="1800" baseline="0" dirty="0" smtClean="0"/>
                        <a:t> 2017</a:t>
                      </a:r>
                      <a:endParaRPr lang="es-ES" sz="1800" dirty="0"/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_tradnl" sz="1800" dirty="0" smtClean="0"/>
                        <a:t>Variación Absoluta</a:t>
                      </a:r>
                      <a:endParaRPr lang="es-ES" sz="1800" dirty="0"/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OPERACIONES</a:t>
                      </a:r>
                      <a:r>
                        <a:rPr lang="es-ES_tradnl" sz="1800" b="1" baseline="0" dirty="0" smtClean="0">
                          <a:solidFill>
                            <a:schemeClr val="bg1"/>
                          </a:solidFill>
                        </a:rPr>
                        <a:t> CORRIENTE</a:t>
                      </a: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rgbClr val="00006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Ingresos</a:t>
                      </a:r>
                      <a:r>
                        <a:rPr lang="es-ES_tradnl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corrientes</a:t>
                      </a:r>
                      <a:endParaRPr lang="es-ES_tradnl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6.239,6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6.618,4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378,8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Gastos corrientes sin contingencias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6.564,2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6.777,9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213,7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baseline="0" dirty="0" smtClean="0">
                          <a:solidFill>
                            <a:schemeClr val="bg1"/>
                          </a:solidFill>
                        </a:rPr>
                        <a:t>Ahorro bruto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-324,6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-159,5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165,1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Intereses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221,9</a:t>
                      </a:r>
                      <a:endParaRPr lang="es-ES" sz="18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236,1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14,2</a:t>
                      </a:r>
                      <a:endParaRPr lang="es-ES" sz="18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4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Ahorro neto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-102,7</a:t>
                      </a:r>
                      <a:endParaRPr lang="es-E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76,6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800" b="1" dirty="0" smtClean="0">
                          <a:solidFill>
                            <a:schemeClr val="bg1"/>
                          </a:solidFill>
                        </a:rPr>
                        <a:t>179,3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8" name="18 CuadroTexto"/>
          <p:cNvSpPr txBox="1"/>
          <p:nvPr/>
        </p:nvSpPr>
        <p:spPr>
          <a:xfrm>
            <a:off x="3190389" y="2532400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70%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8621487" y="6412686"/>
            <a:ext cx="41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27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844106" y="1219119"/>
            <a:ext cx="7308812" cy="109725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300" b="1" dirty="0" smtClean="0">
                <a:solidFill>
                  <a:schemeClr val="bg1">
                    <a:lumMod val="50000"/>
                  </a:schemeClr>
                </a:solidFill>
              </a:rPr>
              <a:t>Unos nuevos presupuestos para 2017 necesarios para:</a:t>
            </a:r>
            <a:endParaRPr lang="es-ES" sz="3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1652807" y="2757681"/>
            <a:ext cx="6181615" cy="7259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100" b="1" dirty="0" smtClean="0">
                <a:solidFill>
                  <a:schemeClr val="bg1">
                    <a:lumMod val="50000"/>
                  </a:schemeClr>
                </a:solidFill>
              </a:rPr>
              <a:t>Consolidar el Estado del bienestar</a:t>
            </a:r>
            <a:endParaRPr lang="es-ES" sz="3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879013" y="4069892"/>
            <a:ext cx="7698812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100" b="1" dirty="0" smtClean="0">
                <a:solidFill>
                  <a:schemeClr val="bg1">
                    <a:lumMod val="50000"/>
                  </a:schemeClr>
                </a:solidFill>
              </a:rPr>
              <a:t>Aprovechar el crecimiento de la economía</a:t>
            </a:r>
            <a:endParaRPr lang="es-ES" sz="3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1042392" y="5396792"/>
            <a:ext cx="7508029" cy="5936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100" b="1" dirty="0" smtClean="0">
                <a:solidFill>
                  <a:schemeClr val="bg1">
                    <a:lumMod val="50000"/>
                  </a:schemeClr>
                </a:solidFill>
              </a:rPr>
              <a:t>Mejorar la calidad de vida de la ciudadanía</a:t>
            </a:r>
            <a:endParaRPr lang="es-ES" sz="3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32 Flecha arriba"/>
          <p:cNvSpPr/>
          <p:nvPr/>
        </p:nvSpPr>
        <p:spPr>
          <a:xfrm rot="16200000" flipV="1">
            <a:off x="567313" y="4141900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32 Flecha arriba"/>
          <p:cNvSpPr/>
          <p:nvPr/>
        </p:nvSpPr>
        <p:spPr>
          <a:xfrm rot="16200000" flipV="1">
            <a:off x="567313" y="5438008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32 Flecha arriba"/>
          <p:cNvSpPr/>
          <p:nvPr/>
        </p:nvSpPr>
        <p:spPr>
          <a:xfrm rot="16200000" flipV="1">
            <a:off x="1184755" y="2762944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3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9 CuadroTexto"/>
          <p:cNvSpPr txBox="1"/>
          <p:nvPr/>
        </p:nvSpPr>
        <p:spPr>
          <a:xfrm>
            <a:off x="1848027" y="683985"/>
            <a:ext cx="5460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ESCENARIO MACROECONÓMICO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4" name="11 CuadroTexto"/>
          <p:cNvSpPr txBox="1"/>
          <p:nvPr/>
        </p:nvSpPr>
        <p:spPr>
          <a:xfrm>
            <a:off x="1043608" y="1573342"/>
            <a:ext cx="7056784" cy="4154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bg1"/>
                </a:solidFill>
              </a:rPr>
              <a:t>Previsiones de evolución de la economía regional 2016 - 2019</a:t>
            </a:r>
            <a:endParaRPr lang="es-ES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25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08531"/>
              </p:ext>
            </p:extLst>
          </p:nvPr>
        </p:nvGraphicFramePr>
        <p:xfrm>
          <a:off x="537682" y="2392625"/>
          <a:ext cx="8229598" cy="3345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1090"/>
                <a:gridCol w="1364627"/>
                <a:gridCol w="1364627"/>
                <a:gridCol w="1364627"/>
                <a:gridCol w="1364627"/>
              </a:tblGrid>
              <a:tr h="2804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   (%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variación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9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2016 (1ªE)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2017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(P)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2018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(P)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2019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(P)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04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        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    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España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1. PIB real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3,2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2. Deflactor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0,4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1,4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1,7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1,8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3. PIB nominal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4,4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4,3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4,3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4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                       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effectLst/>
                        </a:rPr>
                        <a:t>Castilla-La 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Mancha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4. PIB real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5. Deflactor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-0,2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1,4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1,7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1,8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6. PIB nominal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2,9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4,4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4,3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4,3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71"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Diferencial (4)-(1)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0,1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0,0</a:t>
                      </a:r>
                      <a:endParaRPr lang="es-ES" sz="14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1 CuadroTexto"/>
          <p:cNvSpPr txBox="1"/>
          <p:nvPr/>
        </p:nvSpPr>
        <p:spPr>
          <a:xfrm>
            <a:off x="1115615" y="5777002"/>
            <a:ext cx="7200801" cy="316294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Fuente: Ministerio de Economía, Industria y Competitividad y Consejería de Hacienda y Administraciones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3256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600512" y="1414811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</a:rPr>
              <a:t>Las previsiones </a:t>
            </a:r>
            <a:r>
              <a:rPr lang="es-ES" sz="2200" b="1" dirty="0">
                <a:solidFill>
                  <a:schemeClr val="bg1">
                    <a:lumMod val="50000"/>
                  </a:schemeClr>
                </a:solidFill>
              </a:rPr>
              <a:t>de crecimiento del PIB 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</a:rPr>
              <a:t>de la región se sitúan por </a:t>
            </a:r>
            <a:r>
              <a:rPr lang="es-ES" sz="2200" b="1" dirty="0">
                <a:solidFill>
                  <a:schemeClr val="bg1">
                    <a:lumMod val="50000"/>
                  </a:schemeClr>
                </a:solidFill>
              </a:rPr>
              <a:t>encima de la media 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</a:rPr>
              <a:t>nacional en 2017</a:t>
            </a:r>
            <a:endParaRPr lang="es-ES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1619672" y="646609"/>
            <a:ext cx="5460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ESCENARIO MACROECONÓMICO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3925212" y="2247255"/>
            <a:ext cx="104818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Año 2017</a:t>
            </a: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11 Rectángulo"/>
          <p:cNvSpPr/>
          <p:nvPr/>
        </p:nvSpPr>
        <p:spPr>
          <a:xfrm>
            <a:off x="2915815" y="6395268"/>
            <a:ext cx="216024" cy="18466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27 Rectángulo"/>
          <p:cNvSpPr/>
          <p:nvPr/>
        </p:nvSpPr>
        <p:spPr>
          <a:xfrm>
            <a:off x="5076055" y="6395268"/>
            <a:ext cx="216024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 CuadroTexto"/>
          <p:cNvSpPr txBox="1"/>
          <p:nvPr/>
        </p:nvSpPr>
        <p:spPr>
          <a:xfrm>
            <a:off x="3131838" y="6363910"/>
            <a:ext cx="1656185" cy="2451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Castilla-La Mancha</a:t>
            </a:r>
          </a:p>
        </p:txBody>
      </p:sp>
      <p:sp>
        <p:nvSpPr>
          <p:cNvPr id="21" name="1 CuadroTexto"/>
          <p:cNvSpPr txBox="1"/>
          <p:nvPr/>
        </p:nvSpPr>
        <p:spPr>
          <a:xfrm>
            <a:off x="5292079" y="6363910"/>
            <a:ext cx="1656185" cy="2451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España</a:t>
            </a:r>
          </a:p>
        </p:txBody>
      </p:sp>
      <p:graphicFrame>
        <p:nvGraphicFramePr>
          <p:cNvPr id="22" name="23 Gráfico"/>
          <p:cNvGraphicFramePr/>
          <p:nvPr>
            <p:extLst>
              <p:ext uri="{D42A27DB-BD31-4B8C-83A1-F6EECF244321}">
                <p14:modId xmlns:p14="http://schemas.microsoft.com/office/powerpoint/2010/main" val="2966674284"/>
              </p:ext>
            </p:extLst>
          </p:nvPr>
        </p:nvGraphicFramePr>
        <p:xfrm>
          <a:off x="1244947" y="2327394"/>
          <a:ext cx="6408712" cy="405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7 Rectángulo"/>
          <p:cNvSpPr/>
          <p:nvPr/>
        </p:nvSpPr>
        <p:spPr>
          <a:xfrm>
            <a:off x="2115451" y="3250148"/>
            <a:ext cx="835200" cy="266037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99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502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1 CuadroTexto"/>
          <p:cNvSpPr txBox="1"/>
          <p:nvPr/>
        </p:nvSpPr>
        <p:spPr>
          <a:xfrm>
            <a:off x="246844" y="4526538"/>
            <a:ext cx="87129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Se crea empleo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: la tasa de paro baja 4,5 puntos desde el inicio de la legislatura 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36 CuadroTexto"/>
          <p:cNvSpPr txBox="1"/>
          <p:nvPr/>
        </p:nvSpPr>
        <p:spPr>
          <a:xfrm>
            <a:off x="639132" y="5223092"/>
            <a:ext cx="79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Suben las afiliaciones a la Seguridad Social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:  37.570 ocupados más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37 CuadroTexto"/>
          <p:cNvSpPr txBox="1"/>
          <p:nvPr/>
        </p:nvSpPr>
        <p:spPr>
          <a:xfrm>
            <a:off x="611560" y="1436327"/>
            <a:ext cx="7848872" cy="73866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l índice de </a:t>
            </a:r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confianza empresarial en Castilla-La Mancha se sitúa 10 puntos por encima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de la media nacional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38 CuadroTexto"/>
          <p:cNvSpPr txBox="1"/>
          <p:nvPr/>
        </p:nvSpPr>
        <p:spPr>
          <a:xfrm>
            <a:off x="611560" y="2300423"/>
            <a:ext cx="7848872" cy="41549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Se incrementan las empresas creadas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en la región: 5.468 más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50 CuadroTexto"/>
          <p:cNvSpPr txBox="1"/>
          <p:nvPr/>
        </p:nvSpPr>
        <p:spPr>
          <a:xfrm>
            <a:off x="491171" y="5949280"/>
            <a:ext cx="81564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Disminuyen los hogares con todos sus miembros en paro: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13.000 menos 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22 CuadroTexto"/>
          <p:cNvSpPr txBox="1"/>
          <p:nvPr/>
        </p:nvSpPr>
        <p:spPr>
          <a:xfrm>
            <a:off x="611560" y="2857903"/>
            <a:ext cx="7848872" cy="73866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n el primer cuatrimestre de 2017 </a:t>
            </a:r>
            <a:r>
              <a:rPr lang="es-ES" sz="2100" b="1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as exportaciones crecen un 11,3%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, dos puntos por encima de la media nacional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25 CuadroTexto"/>
          <p:cNvSpPr txBox="1"/>
          <p:nvPr/>
        </p:nvSpPr>
        <p:spPr>
          <a:xfrm>
            <a:off x="107504" y="646609"/>
            <a:ext cx="48785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RECUPERACIÓN ECONÓMICA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32" name="26 CuadroTexto"/>
          <p:cNvSpPr txBox="1"/>
          <p:nvPr/>
        </p:nvSpPr>
        <p:spPr>
          <a:xfrm>
            <a:off x="5231800" y="652630"/>
            <a:ext cx="380469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SE SIGUE AVANZANDO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33" name="31 Flecha arriba"/>
          <p:cNvSpPr/>
          <p:nvPr/>
        </p:nvSpPr>
        <p:spPr>
          <a:xfrm flipV="1">
            <a:off x="4211960" y="3812591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2 Flecha arriba"/>
          <p:cNvSpPr/>
          <p:nvPr/>
        </p:nvSpPr>
        <p:spPr>
          <a:xfrm flipV="1">
            <a:off x="1619672" y="3855951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3 Flecha arriba"/>
          <p:cNvSpPr/>
          <p:nvPr/>
        </p:nvSpPr>
        <p:spPr>
          <a:xfrm flipV="1">
            <a:off x="6918124" y="3861048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9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1223628" y="1700808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32.300 beneficiarios del Plan Extraordinario por el Empleo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36 CuadroTexto"/>
          <p:cNvSpPr txBox="1"/>
          <p:nvPr/>
        </p:nvSpPr>
        <p:spPr>
          <a:xfrm>
            <a:off x="1223628" y="2276872"/>
            <a:ext cx="7596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10.428 personas dependientes más atendidas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, 4.846 usuarios más en Ayuda a Domicilio y 3.697 más en </a:t>
            </a:r>
            <a:r>
              <a:rPr lang="es-ES" sz="2100" dirty="0" err="1" smtClean="0">
                <a:solidFill>
                  <a:schemeClr val="bg1">
                    <a:lumMod val="50000"/>
                  </a:schemeClr>
                </a:solidFill>
              </a:rPr>
              <a:t>Teleasistencia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37 CuadroTexto"/>
          <p:cNvSpPr txBox="1"/>
          <p:nvPr/>
        </p:nvSpPr>
        <p:spPr>
          <a:xfrm>
            <a:off x="1223628" y="4149080"/>
            <a:ext cx="7596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100" b="1" dirty="0" smtClean="0">
                <a:solidFill>
                  <a:schemeClr val="bg1">
                    <a:lumMod val="50000"/>
                  </a:schemeClr>
                </a:solidFill>
              </a:rPr>
              <a:t>11 equipos de resonancia magnética y TAC</a:t>
            </a:r>
            <a:r>
              <a:rPr lang="es-ES_tradnl" sz="2100" dirty="0" smtClean="0">
                <a:solidFill>
                  <a:schemeClr val="bg1">
                    <a:lumMod val="50000"/>
                  </a:schemeClr>
                </a:solidFill>
              </a:rPr>
              <a:t> nuevos o actualizados y </a:t>
            </a:r>
            <a:r>
              <a:rPr lang="es-ES_tradnl" sz="2100" b="1" dirty="0" smtClean="0">
                <a:solidFill>
                  <a:schemeClr val="bg1">
                    <a:lumMod val="50000"/>
                  </a:schemeClr>
                </a:solidFill>
              </a:rPr>
              <a:t>creación de 1.042 plazas en el </a:t>
            </a:r>
            <a:r>
              <a:rPr lang="es-ES_tradnl" sz="2100" b="1" dirty="0" err="1" smtClean="0">
                <a:solidFill>
                  <a:schemeClr val="bg1">
                    <a:lumMod val="50000"/>
                  </a:schemeClr>
                </a:solidFill>
              </a:rPr>
              <a:t>Sescam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38 CuadroTexto"/>
          <p:cNvSpPr txBox="1"/>
          <p:nvPr/>
        </p:nvSpPr>
        <p:spPr>
          <a:xfrm>
            <a:off x="1223628" y="5066600"/>
            <a:ext cx="7596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Disminución de las ratios de alumnos por aula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en Infantil y Secundaria, con la </a:t>
            </a:r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incorporación de 814 nuevos docentes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39 CuadroTexto"/>
          <p:cNvSpPr txBox="1"/>
          <p:nvPr/>
        </p:nvSpPr>
        <p:spPr>
          <a:xfrm>
            <a:off x="1223628" y="5930696"/>
            <a:ext cx="7596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Dos Ofertas de Empleo Público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2.244 plazas 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para educación, sanidad y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dministración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eneral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21 CuadroTexto"/>
          <p:cNvSpPr txBox="1"/>
          <p:nvPr/>
        </p:nvSpPr>
        <p:spPr>
          <a:xfrm>
            <a:off x="1223628" y="3212976"/>
            <a:ext cx="7596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100" b="1" dirty="0" smtClean="0">
                <a:solidFill>
                  <a:schemeClr val="bg1">
                    <a:lumMod val="50000"/>
                  </a:schemeClr>
                </a:solidFill>
              </a:rPr>
              <a:t>10.325 ayudas de comedor escolar </a:t>
            </a:r>
            <a:r>
              <a:rPr lang="es-ES_tradnl" sz="2100" dirty="0" smtClean="0">
                <a:solidFill>
                  <a:schemeClr val="bg1">
                    <a:lumMod val="50000"/>
                  </a:schemeClr>
                </a:solidFill>
              </a:rPr>
              <a:t>para familias desfavorecidas y </a:t>
            </a:r>
            <a:r>
              <a:rPr lang="es-ES_tradnl" sz="2100" b="1" dirty="0" smtClean="0">
                <a:solidFill>
                  <a:schemeClr val="bg1">
                    <a:lumMod val="50000"/>
                  </a:schemeClr>
                </a:solidFill>
              </a:rPr>
              <a:t>casi 32.000 personas acogidas al Plan contra la Pobreza Energética</a:t>
            </a:r>
          </a:p>
        </p:txBody>
      </p:sp>
      <p:sp>
        <p:nvSpPr>
          <p:cNvPr id="37" name="22 CuadroTexto"/>
          <p:cNvSpPr txBox="1"/>
          <p:nvPr/>
        </p:nvSpPr>
        <p:spPr>
          <a:xfrm>
            <a:off x="240552" y="646609"/>
            <a:ext cx="397140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RECUPERACIÓN SOCIAL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38" name="23 CuadroTexto"/>
          <p:cNvSpPr txBox="1"/>
          <p:nvPr/>
        </p:nvSpPr>
        <p:spPr>
          <a:xfrm>
            <a:off x="5148064" y="652630"/>
            <a:ext cx="380469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SE SIGUE AVANZANDO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39" name="48 CuadroTexto"/>
          <p:cNvSpPr txBox="1"/>
          <p:nvPr/>
        </p:nvSpPr>
        <p:spPr>
          <a:xfrm>
            <a:off x="1223628" y="1273448"/>
            <a:ext cx="745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 smtClean="0">
                <a:solidFill>
                  <a:schemeClr val="bg1">
                    <a:lumMod val="50000"/>
                  </a:schemeClr>
                </a:solidFill>
              </a:rPr>
              <a:t>ALGUNOS EJEMPLOS: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32 Flecha arriba"/>
          <p:cNvSpPr/>
          <p:nvPr/>
        </p:nvSpPr>
        <p:spPr>
          <a:xfrm rot="16200000" flipV="1">
            <a:off x="461432" y="1670093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32 Flecha arriba"/>
          <p:cNvSpPr/>
          <p:nvPr/>
        </p:nvSpPr>
        <p:spPr>
          <a:xfrm rot="16200000" flipV="1">
            <a:off x="474488" y="2362435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32 Flecha arriba"/>
          <p:cNvSpPr/>
          <p:nvPr/>
        </p:nvSpPr>
        <p:spPr>
          <a:xfrm rot="16200000" flipV="1">
            <a:off x="478839" y="3324733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32 Flecha arriba"/>
          <p:cNvSpPr/>
          <p:nvPr/>
        </p:nvSpPr>
        <p:spPr>
          <a:xfrm rot="16200000" flipV="1">
            <a:off x="483188" y="4295734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32 Flecha arriba"/>
          <p:cNvSpPr/>
          <p:nvPr/>
        </p:nvSpPr>
        <p:spPr>
          <a:xfrm rot="16200000" flipV="1">
            <a:off x="487537" y="5197072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32 Flecha arriba"/>
          <p:cNvSpPr/>
          <p:nvPr/>
        </p:nvSpPr>
        <p:spPr>
          <a:xfrm rot="16200000" flipV="1">
            <a:off x="500596" y="6046159"/>
            <a:ext cx="432048" cy="5040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5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4" name="2 Diagrama"/>
          <p:cNvGraphicFramePr/>
          <p:nvPr>
            <p:extLst>
              <p:ext uri="{D42A27DB-BD31-4B8C-83A1-F6EECF244321}">
                <p14:modId xmlns:p14="http://schemas.microsoft.com/office/powerpoint/2010/main" val="3774886330"/>
              </p:ext>
            </p:extLst>
          </p:nvPr>
        </p:nvGraphicFramePr>
        <p:xfrm>
          <a:off x="1331640" y="1397388"/>
          <a:ext cx="7033156" cy="498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3 CuadroTexto"/>
          <p:cNvSpPr txBox="1"/>
          <p:nvPr/>
        </p:nvSpPr>
        <p:spPr>
          <a:xfrm>
            <a:off x="6012160" y="2044005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a tercera Comunidad </a:t>
            </a:r>
            <a:r>
              <a:rPr lang="es-ES" sz="21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s-ES" sz="2100" dirty="0" smtClean="0">
                <a:solidFill>
                  <a:schemeClr val="bg1">
                    <a:lumMod val="50000"/>
                  </a:schemeClr>
                </a:solidFill>
              </a:rPr>
              <a:t>utónoma que menos ha incrementado su deuda en esta legislatura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24 CuadroTexto"/>
          <p:cNvSpPr txBox="1"/>
          <p:nvPr/>
        </p:nvSpPr>
        <p:spPr>
          <a:xfrm>
            <a:off x="284655" y="227687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dirty="0" smtClean="0">
                <a:solidFill>
                  <a:schemeClr val="bg1">
                    <a:lumMod val="50000"/>
                  </a:schemeClr>
                </a:solidFill>
              </a:rPr>
              <a:t>Se abonan las facturas a los proveedores 9 días antes que la media nacional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25 CuadroTexto"/>
          <p:cNvSpPr txBox="1"/>
          <p:nvPr/>
        </p:nvSpPr>
        <p:spPr>
          <a:xfrm>
            <a:off x="2072640" y="5886007"/>
            <a:ext cx="336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1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_tradnl" sz="2100" dirty="0" smtClean="0">
                <a:solidFill>
                  <a:schemeClr val="bg1">
                    <a:lumMod val="50000"/>
                  </a:schemeClr>
                </a:solidFill>
              </a:rPr>
              <a:t>l déficit se redujo un 53% en un único ejercicio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9 CuadroTexto"/>
          <p:cNvSpPr txBox="1"/>
          <p:nvPr/>
        </p:nvSpPr>
        <p:spPr>
          <a:xfrm>
            <a:off x="1831099" y="683985"/>
            <a:ext cx="5477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GESTIÓN FINANCIERA RIGUROSA</a:t>
            </a:r>
            <a:endParaRPr lang="es-ES" sz="31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24 CuadroTexto"/>
          <p:cNvSpPr txBox="1"/>
          <p:nvPr/>
        </p:nvSpPr>
        <p:spPr>
          <a:xfrm>
            <a:off x="467544" y="5930696"/>
            <a:ext cx="733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dirty="0" smtClean="0">
                <a:solidFill>
                  <a:schemeClr val="bg1">
                    <a:lumMod val="50000"/>
                  </a:schemeClr>
                </a:solidFill>
              </a:rPr>
              <a:t>Los proveedores castellano-manchegos cobran sus facturas dos semanas antes que en abril de 2015</a:t>
            </a:r>
            <a:endParaRPr lang="es-ES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1 Gráfico"/>
          <p:cNvGraphicFramePr/>
          <p:nvPr>
            <p:extLst>
              <p:ext uri="{D42A27DB-BD31-4B8C-83A1-F6EECF244321}">
                <p14:modId xmlns:p14="http://schemas.microsoft.com/office/powerpoint/2010/main" val="3354704557"/>
              </p:ext>
            </p:extLst>
          </p:nvPr>
        </p:nvGraphicFramePr>
        <p:xfrm>
          <a:off x="323528" y="1253372"/>
          <a:ext cx="7501208" cy="46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8 CuadroTexto"/>
          <p:cNvSpPr txBox="1"/>
          <p:nvPr/>
        </p:nvSpPr>
        <p:spPr>
          <a:xfrm>
            <a:off x="251520" y="1820723"/>
            <a:ext cx="400110" cy="6001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</a:rPr>
              <a:t>Días</a:t>
            </a:r>
            <a:endParaRPr lang="es-E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7614736" y="4869160"/>
            <a:ext cx="1722172" cy="632589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 smtClean="0">
                <a:solidFill>
                  <a:schemeClr val="bg1">
                    <a:lumMod val="50000"/>
                  </a:schemeClr>
                </a:solidFill>
              </a:rPr>
              <a:t>Fuente: Ministerio de Hacienda y Función Pública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-108520" y="683985"/>
            <a:ext cx="5477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GESTIÓN FINANCIERA RIGUROSA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18" name="29 CuadroTexto"/>
          <p:cNvSpPr txBox="1"/>
          <p:nvPr/>
        </p:nvSpPr>
        <p:spPr>
          <a:xfrm>
            <a:off x="5356902" y="683984"/>
            <a:ext cx="38956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PAGO A PROVEEDORES</a:t>
            </a:r>
            <a:endParaRPr lang="es-ES" sz="31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0" b="11462"/>
          <a:stretch/>
        </p:blipFill>
        <p:spPr bwMode="auto">
          <a:xfrm>
            <a:off x="0" y="9497"/>
            <a:ext cx="9144000" cy="834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2 CuadroTexto"/>
          <p:cNvSpPr txBox="1"/>
          <p:nvPr/>
        </p:nvSpPr>
        <p:spPr>
          <a:xfrm>
            <a:off x="1652807" y="3284984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8.420,1</a:t>
            </a:r>
          </a:p>
        </p:txBody>
      </p:sp>
      <p:sp>
        <p:nvSpPr>
          <p:cNvPr id="20" name="17 CuadroTexto"/>
          <p:cNvSpPr txBox="1"/>
          <p:nvPr/>
        </p:nvSpPr>
        <p:spPr>
          <a:xfrm>
            <a:off x="3741039" y="2586390"/>
            <a:ext cx="1055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/>
                </a:solidFill>
              </a:rPr>
              <a:t>8.941,0</a:t>
            </a:r>
          </a:p>
        </p:txBody>
      </p:sp>
      <p:sp>
        <p:nvSpPr>
          <p:cNvPr id="23" name="16 CuadroTexto"/>
          <p:cNvSpPr txBox="1"/>
          <p:nvPr/>
        </p:nvSpPr>
        <p:spPr>
          <a:xfrm>
            <a:off x="8820472" y="64126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endParaRPr lang="es-E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5185613" y="3302852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15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2385807" y="2007297"/>
            <a:ext cx="996602" cy="227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400" b="1" dirty="0" smtClean="0">
                <a:solidFill>
                  <a:schemeClr val="bg1"/>
                </a:solidFill>
              </a:rPr>
              <a:t> 29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1" name="9 CuadroTexto"/>
          <p:cNvSpPr txBox="1"/>
          <p:nvPr/>
        </p:nvSpPr>
        <p:spPr>
          <a:xfrm>
            <a:off x="1823457" y="683985"/>
            <a:ext cx="547720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100" dirty="0" smtClean="0">
                <a:solidFill>
                  <a:srgbClr val="009900"/>
                </a:solidFill>
              </a:rPr>
              <a:t>GESTIÓN FINANCIERA RIGUROSA</a:t>
            </a:r>
            <a:endParaRPr lang="es-ES" sz="3100" dirty="0">
              <a:solidFill>
                <a:srgbClr val="009900"/>
              </a:solidFill>
            </a:endParaRPr>
          </a:p>
        </p:txBody>
      </p:sp>
      <p:sp>
        <p:nvSpPr>
          <p:cNvPr id="24" name="20 CuadroTexto"/>
          <p:cNvSpPr txBox="1"/>
          <p:nvPr/>
        </p:nvSpPr>
        <p:spPr>
          <a:xfrm>
            <a:off x="590921" y="1769019"/>
            <a:ext cx="8004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bg1">
                    <a:lumMod val="50000"/>
                  </a:schemeClr>
                </a:solidFill>
              </a:rPr>
              <a:t>En el primer ejercicio completo del Gobierno de Emiliano García-Page: </a:t>
            </a:r>
            <a:endParaRPr lang="es-ES" sz="2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3775"/>
              </p:ext>
            </p:extLst>
          </p:nvPr>
        </p:nvGraphicFramePr>
        <p:xfrm>
          <a:off x="814714" y="2642450"/>
          <a:ext cx="7494688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4688"/>
              </a:tblGrid>
              <a:tr h="108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80000">
                <a:tc>
                  <a:txBody>
                    <a:bodyPr/>
                    <a:lstStyle/>
                    <a:p>
                      <a:endParaRPr lang="es-E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21 CuadroTexto"/>
          <p:cNvSpPr txBox="1"/>
          <p:nvPr/>
        </p:nvSpPr>
        <p:spPr>
          <a:xfrm>
            <a:off x="1524310" y="2972182"/>
            <a:ext cx="6551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Se ha cumplido el objetivo de déficit del 0,7% del PIB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28" name="21 CuadroTexto"/>
          <p:cNvSpPr txBox="1"/>
          <p:nvPr/>
        </p:nvSpPr>
        <p:spPr>
          <a:xfrm>
            <a:off x="1017010" y="3747974"/>
            <a:ext cx="71530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100" b="1" dirty="0" smtClean="0">
                <a:solidFill>
                  <a:schemeClr val="bg1"/>
                </a:solidFill>
              </a:rPr>
              <a:t>Se ha reducido en 322 millones la necesidad de financiación, </a:t>
            </a:r>
            <a:r>
              <a:rPr lang="es-ES" sz="2100" b="1" dirty="0">
                <a:solidFill>
                  <a:schemeClr val="bg1"/>
                </a:solidFill>
              </a:rPr>
              <a:t>p</a:t>
            </a:r>
            <a:r>
              <a:rPr lang="es-ES" sz="2100" b="1" dirty="0" smtClean="0">
                <a:solidFill>
                  <a:schemeClr val="bg1"/>
                </a:solidFill>
              </a:rPr>
              <a:t>asando </a:t>
            </a:r>
            <a:r>
              <a:rPr lang="es-ES" sz="2100" b="1" dirty="0">
                <a:solidFill>
                  <a:schemeClr val="bg1"/>
                </a:solidFill>
              </a:rPr>
              <a:t>de 597 </a:t>
            </a:r>
            <a:r>
              <a:rPr lang="es-ES" sz="2100" b="1" dirty="0" smtClean="0">
                <a:solidFill>
                  <a:schemeClr val="bg1"/>
                </a:solidFill>
              </a:rPr>
              <a:t>millones </a:t>
            </a:r>
            <a:r>
              <a:rPr lang="es-ES" sz="2100" b="1" dirty="0">
                <a:solidFill>
                  <a:schemeClr val="bg1"/>
                </a:solidFill>
              </a:rPr>
              <a:t>en diciembre de 2015 a 275 millones al finalizar 2016</a:t>
            </a:r>
            <a:r>
              <a:rPr lang="es-ES_tradnl" sz="2100" b="1" dirty="0" smtClean="0">
                <a:solidFill>
                  <a:schemeClr val="bg1"/>
                </a:solidFill>
              </a:rPr>
              <a:t> </a:t>
            </a:r>
            <a:endParaRPr lang="es-ES" sz="2100" b="1" dirty="0">
              <a:solidFill>
                <a:schemeClr val="bg1"/>
              </a:solidFill>
            </a:endParaRPr>
          </a:p>
        </p:txBody>
      </p:sp>
      <p:sp>
        <p:nvSpPr>
          <p:cNvPr id="14" name="21 CuadroTexto"/>
          <p:cNvSpPr txBox="1"/>
          <p:nvPr/>
        </p:nvSpPr>
        <p:spPr>
          <a:xfrm>
            <a:off x="984366" y="5100520"/>
            <a:ext cx="71889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</a:rPr>
              <a:t>Se ha respetado el objetivo de deuda pública y la regla de gasto</a:t>
            </a:r>
            <a:endParaRPr lang="es-ES" sz="2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2246</Words>
  <Application>Microsoft Office PowerPoint</Application>
  <PresentationFormat>Presentación en pantalla (4:3)</PresentationFormat>
  <Paragraphs>756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Jccm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llms54 Leticia Magan Sanabria tfno:9252 38112</dc:creator>
  <cp:lastModifiedBy>llms54 Leticia Magan Sanabria tfno:9252 38112</cp:lastModifiedBy>
  <cp:revision>92</cp:revision>
  <cp:lastPrinted>2017-07-19T17:50:38Z</cp:lastPrinted>
  <dcterms:created xsi:type="dcterms:W3CDTF">2017-07-18T10:42:18Z</dcterms:created>
  <dcterms:modified xsi:type="dcterms:W3CDTF">2017-07-20T07:55:08Z</dcterms:modified>
</cp:coreProperties>
</file>